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notesSlides/notesSlide8.xml" ContentType="application/vnd.openxmlformats-officedocument.presentationml.notesSlide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4.xml" ContentType="application/vnd.openxmlformats-officedocument.themeOverride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6.xml" ContentType="application/vnd.openxmlformats-officedocument.themeOverride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7.xml" ContentType="application/vnd.openxmlformats-officedocument.themeOverr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302" r:id="rId2"/>
    <p:sldId id="387" r:id="rId3"/>
    <p:sldId id="307" r:id="rId4"/>
    <p:sldId id="389" r:id="rId5"/>
    <p:sldId id="312" r:id="rId6"/>
    <p:sldId id="271" r:id="rId7"/>
    <p:sldId id="450" r:id="rId8"/>
    <p:sldId id="451" r:id="rId9"/>
    <p:sldId id="342" r:id="rId10"/>
    <p:sldId id="452" r:id="rId11"/>
    <p:sldId id="388" r:id="rId12"/>
    <p:sldId id="332" r:id="rId13"/>
    <p:sldId id="340" r:id="rId14"/>
    <p:sldId id="391" r:id="rId15"/>
    <p:sldId id="341" r:id="rId16"/>
    <p:sldId id="390" r:id="rId17"/>
    <p:sldId id="454" r:id="rId18"/>
    <p:sldId id="392" r:id="rId19"/>
    <p:sldId id="333" r:id="rId20"/>
    <p:sldId id="343" r:id="rId21"/>
    <p:sldId id="455" r:id="rId22"/>
    <p:sldId id="316" r:id="rId23"/>
    <p:sldId id="345" r:id="rId24"/>
    <p:sldId id="344" r:id="rId25"/>
    <p:sldId id="393" r:id="rId26"/>
    <p:sldId id="334" r:id="rId27"/>
    <p:sldId id="346" r:id="rId28"/>
    <p:sldId id="456" r:id="rId29"/>
    <p:sldId id="457" r:id="rId30"/>
    <p:sldId id="458" r:id="rId31"/>
    <p:sldId id="459" r:id="rId32"/>
    <p:sldId id="460" r:id="rId33"/>
    <p:sldId id="383" r:id="rId34"/>
    <p:sldId id="275" r:id="rId35"/>
    <p:sldId id="394" r:id="rId36"/>
    <p:sldId id="335" r:id="rId37"/>
    <p:sldId id="384" r:id="rId38"/>
    <p:sldId id="461" r:id="rId39"/>
    <p:sldId id="453" r:id="rId40"/>
    <p:sldId id="395" r:id="rId41"/>
    <p:sldId id="397" r:id="rId42"/>
    <p:sldId id="396" r:id="rId43"/>
    <p:sldId id="398" r:id="rId44"/>
    <p:sldId id="400" r:id="rId45"/>
    <p:sldId id="336" r:id="rId46"/>
    <p:sldId id="259" r:id="rId47"/>
    <p:sldId id="408" r:id="rId48"/>
    <p:sldId id="261" r:id="rId49"/>
    <p:sldId id="385" r:id="rId50"/>
    <p:sldId id="462" r:id="rId51"/>
    <p:sldId id="330" r:id="rId52"/>
    <p:sldId id="464" r:id="rId53"/>
    <p:sldId id="298" r:id="rId54"/>
    <p:sldId id="465" r:id="rId55"/>
    <p:sldId id="300" r:id="rId56"/>
    <p:sldId id="368" r:id="rId57"/>
    <p:sldId id="428" r:id="rId58"/>
    <p:sldId id="430" r:id="rId59"/>
    <p:sldId id="431" r:id="rId60"/>
    <p:sldId id="432" r:id="rId61"/>
    <p:sldId id="433" r:id="rId62"/>
    <p:sldId id="434" r:id="rId63"/>
    <p:sldId id="337" r:id="rId64"/>
    <p:sldId id="435" r:id="rId65"/>
    <p:sldId id="436" r:id="rId66"/>
    <p:sldId id="437" r:id="rId67"/>
    <p:sldId id="323" r:id="rId68"/>
    <p:sldId id="338" r:id="rId69"/>
    <p:sldId id="371" r:id="rId70"/>
    <p:sldId id="372" r:id="rId71"/>
    <p:sldId id="339" r:id="rId72"/>
    <p:sldId id="449" r:id="rId73"/>
    <p:sldId id="303" r:id="rId74"/>
    <p:sldId id="331" r:id="rId75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FFFF"/>
    <a:srgbClr val="86DEE5"/>
    <a:srgbClr val="CCFFFF"/>
    <a:srgbClr val="005286"/>
    <a:srgbClr val="008EEB"/>
    <a:srgbClr val="008FEB"/>
    <a:srgbClr val="E4A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5184" autoAdjust="0"/>
  </p:normalViewPr>
  <p:slideViewPr>
    <p:cSldViewPr snapToGrid="0" snapToObjects="1">
      <p:cViewPr>
        <p:scale>
          <a:sx n="75" d="100"/>
          <a:sy n="75" d="100"/>
        </p:scale>
        <p:origin x="706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2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A6B54F1-285D-6948-A480-0ADE12CDE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F27573-7165-B646-AB3A-77F42AA0B4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0CCA3-30C2-5A44-AD2B-A74C8EC2D7A1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E9EE74-7FD5-CC43-BD2C-81749C2EDC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35CAB4-8EF8-8B43-A967-1DD6DD8EC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DE2B1-AB8A-C94F-9CD9-69CEDAC9760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507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CBFDA-6706-4E52-BCCE-58D4CF9DCC5B}" type="datetimeFigureOut">
              <a:rPr lang="zh-CN" altLang="en-US" smtClean="0"/>
              <a:pPr/>
              <a:t>2024/11/29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BA9DF-11C6-4871-A9BB-21A7DFF9FCD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23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5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58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923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59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0468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60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06165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61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676212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7BA9BCA3-0D30-4566-8755-C1BA0B70E7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2550" y="738188"/>
            <a:ext cx="6570663" cy="3697287"/>
          </a:xfrm>
          <a:ln/>
        </p:spPr>
      </p:sp>
      <p:sp>
        <p:nvSpPr>
          <p:cNvPr id="63491" name="备注占位符 2">
            <a:extLst>
              <a:ext uri="{FF2B5EF4-FFF2-40B4-BE49-F238E27FC236}">
                <a16:creationId xmlns:a16="http://schemas.microsoft.com/office/drawing/2014/main" id="{56D713C7-4981-4EA3-9BFE-BCB10A982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2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6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30D8DA59-0181-4359-B39A-50334620E2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79375" y="741363"/>
            <a:ext cx="6578600" cy="3700462"/>
          </a:xfrm>
          <a:ln/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3C1AAB39-B10F-4CD8-AE87-731B63194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S</a:t>
            </a:r>
            <a:r>
              <a:rPr lang="zh-CN" altLang="en-US"/>
              <a:t>是选择控制信号，通过一个反相器获得两个互补的控制信号，分别控制</a:t>
            </a:r>
            <a:r>
              <a:rPr lang="en-US" altLang="zh-CN"/>
              <a:t>TG1</a:t>
            </a:r>
            <a:r>
              <a:rPr lang="zh-CN" altLang="en-US"/>
              <a:t>和</a:t>
            </a:r>
            <a:r>
              <a:rPr lang="en-US" altLang="zh-CN"/>
              <a:t>YG2</a:t>
            </a:r>
            <a:r>
              <a:rPr lang="zh-CN" altLang="en-US"/>
              <a:t>两个传输门的控制端。</a:t>
            </a:r>
            <a:endParaRPr lang="en-US" altLang="zh-CN"/>
          </a:p>
          <a:p>
            <a:r>
              <a:rPr lang="en-US" altLang="zh-CN"/>
              <a:t>S=0</a:t>
            </a:r>
            <a:r>
              <a:rPr lang="zh-CN" altLang="en-US"/>
              <a:t>时，</a:t>
            </a:r>
            <a:r>
              <a:rPr lang="en-US" altLang="zh-CN"/>
              <a:t>TG1</a:t>
            </a:r>
            <a:r>
              <a:rPr lang="zh-CN" altLang="en-US"/>
              <a:t>导通，</a:t>
            </a:r>
            <a:r>
              <a:rPr lang="en-US" altLang="zh-CN"/>
              <a:t>TG2</a:t>
            </a:r>
            <a:r>
              <a:rPr lang="zh-CN" altLang="en-US"/>
              <a:t>截止，输出高阻状态，输出</a:t>
            </a:r>
            <a:r>
              <a:rPr lang="en-US" altLang="zh-CN"/>
              <a:t>y=a;</a:t>
            </a:r>
          </a:p>
          <a:p>
            <a:r>
              <a:rPr lang="en-US" altLang="zh-CN"/>
              <a:t>S=1</a:t>
            </a:r>
            <a:r>
              <a:rPr lang="zh-CN" altLang="en-US"/>
              <a:t>时，</a:t>
            </a:r>
            <a:r>
              <a:rPr lang="en-US" altLang="zh-CN"/>
              <a:t>TG2</a:t>
            </a:r>
            <a:r>
              <a:rPr lang="zh-CN" altLang="en-US"/>
              <a:t>导通，</a:t>
            </a:r>
            <a:r>
              <a:rPr lang="en-US" altLang="zh-CN"/>
              <a:t>TG1</a:t>
            </a:r>
            <a:r>
              <a:rPr lang="zh-CN" altLang="en-US"/>
              <a:t>截止，输出高阻状态，输出</a:t>
            </a:r>
            <a:r>
              <a:rPr lang="en-US" altLang="zh-CN"/>
              <a:t>y=b;</a:t>
            </a:r>
          </a:p>
          <a:p>
            <a:r>
              <a:rPr lang="en-US" altLang="zh-CN"/>
              <a:t>Y=s’a+sb  </a:t>
            </a:r>
            <a:r>
              <a:rPr lang="zh-CN" altLang="en-US"/>
              <a:t>二选一多路选择器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9675C300-174B-44AC-93F9-BD31F21B1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3BF5FFE-2AC0-4AE8-A460-AA2A521BFB82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1356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1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dirty="0"/>
              <a:t>1</a:t>
            </a:r>
            <a:r>
              <a:rPr lang="zh-CN" altLang="en-US" dirty="0"/>
              <a:t>、用状态转换图来描述和表达电路的逻辑功能。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、状态转换图的特点：形象、直观，把触发器的状态转换关系及转换条件用图形表示出来。先列出状态转换表。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、状态转换表：将输入信号和现态的所有组合状态作为输入，根据输出方程和状态方程逐行填入输出</a:t>
            </a:r>
            <a:r>
              <a:rPr lang="en-US" altLang="zh-CN" dirty="0"/>
              <a:t>Y</a:t>
            </a:r>
            <a:r>
              <a:rPr lang="zh-CN" altLang="en-US" dirty="0"/>
              <a:t>的值和次态的值。</a:t>
            </a:r>
          </a:p>
          <a:p>
            <a:endParaRPr lang="zh-CN" altLang="en-US" dirty="0"/>
          </a:p>
        </p:txBody>
      </p:sp>
      <p:sp>
        <p:nvSpPr>
          <p:cNvPr id="13316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1E22D99A-18CE-44BD-AEAD-7C41B95E0FB8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47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886444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/>
              <a:t>1</a:t>
            </a:r>
            <a:r>
              <a:rPr lang="zh-CN" altLang="en-US"/>
              <a:t>、根据状态转换表画出状态转换图：每个圈表示电路的一个状态，圈内的数字表示状态编码，箭头表示状态转移方向，箭头旁标注的数字表示现态的输入和输出。</a:t>
            </a:r>
          </a:p>
          <a:p>
            <a:r>
              <a:rPr lang="en-US" altLang="zh-CN"/>
              <a:t>2</a:t>
            </a:r>
            <a:r>
              <a:rPr lang="zh-CN" altLang="en-US"/>
              <a:t>、波形图给出了当</a:t>
            </a:r>
            <a:r>
              <a:rPr lang="en-US" altLang="zh-CN"/>
              <a:t>A</a:t>
            </a:r>
            <a:r>
              <a:rPr lang="zh-CN" altLang="en-US"/>
              <a:t>为高电平和电平时在时钟脉冲</a:t>
            </a:r>
            <a:r>
              <a:rPr lang="en-US" altLang="zh-CN"/>
              <a:t>CLK</a:t>
            </a:r>
            <a:r>
              <a:rPr lang="zh-CN" altLang="en-US"/>
              <a:t>连续作用下寄存器状态</a:t>
            </a:r>
            <a:r>
              <a:rPr lang="en-US" altLang="zh-CN"/>
              <a:t>Q2</a:t>
            </a:r>
            <a:r>
              <a:rPr lang="zh-CN" altLang="en-US"/>
              <a:t>、</a:t>
            </a:r>
            <a:r>
              <a:rPr lang="en-US" altLang="zh-CN"/>
              <a:t>Q1</a:t>
            </a:r>
            <a:r>
              <a:rPr lang="zh-CN" altLang="en-US"/>
              <a:t>和输出</a:t>
            </a:r>
            <a:r>
              <a:rPr lang="en-US" altLang="zh-CN"/>
              <a:t>Y</a:t>
            </a:r>
            <a:r>
              <a:rPr lang="zh-CN" altLang="en-US"/>
              <a:t>的电压波形。观察到每次状态转换都是在</a:t>
            </a:r>
            <a:r>
              <a:rPr lang="en-US" altLang="zh-CN"/>
              <a:t>CLK</a:t>
            </a:r>
            <a:r>
              <a:rPr lang="zh-CN" altLang="en-US"/>
              <a:t>的下降沿发生，这是由</a:t>
            </a:r>
            <a:r>
              <a:rPr lang="en-US" altLang="zh-CN"/>
              <a:t>JK</a:t>
            </a:r>
            <a:r>
              <a:rPr lang="zh-CN" altLang="en-US"/>
              <a:t>触发器本身的逻辑功能决定的。</a:t>
            </a:r>
          </a:p>
          <a:p>
            <a:r>
              <a:rPr lang="en-US" altLang="zh-CN"/>
              <a:t>3</a:t>
            </a:r>
            <a:r>
              <a:rPr lang="zh-CN" altLang="en-US"/>
              <a:t>、分析功能：此电路时应给加减可控两位计数器。当控制信号</a:t>
            </a:r>
            <a:r>
              <a:rPr lang="en-US" altLang="zh-CN"/>
              <a:t>A=0</a:t>
            </a:r>
            <a:r>
              <a:rPr lang="zh-CN" altLang="en-US"/>
              <a:t>时进行加法计数：在</a:t>
            </a:r>
            <a:r>
              <a:rPr lang="en-US" altLang="zh-CN"/>
              <a:t>CLK</a:t>
            </a:r>
            <a:r>
              <a:rPr lang="zh-CN" altLang="en-US"/>
              <a:t>作用下，</a:t>
            </a:r>
            <a:r>
              <a:rPr lang="en-US" altLang="zh-CN"/>
              <a:t>Q2Q1</a:t>
            </a:r>
            <a:r>
              <a:rPr lang="zh-CN" altLang="en-US"/>
              <a:t>从</a:t>
            </a:r>
            <a:r>
              <a:rPr lang="en-US" altLang="zh-CN"/>
              <a:t>00</a:t>
            </a:r>
            <a:r>
              <a:rPr lang="zh-CN" altLang="en-US"/>
              <a:t>到</a:t>
            </a:r>
            <a:r>
              <a:rPr lang="en-US" altLang="zh-CN"/>
              <a:t>11</a:t>
            </a:r>
            <a:r>
              <a:rPr lang="zh-CN" altLang="en-US"/>
              <a:t>递增，每</a:t>
            </a:r>
            <a:r>
              <a:rPr lang="en-US" altLang="zh-CN"/>
              <a:t>4</a:t>
            </a:r>
            <a:r>
              <a:rPr lang="zh-CN" altLang="en-US"/>
              <a:t>个脉冲电路状态循环一次。当控制信号</a:t>
            </a:r>
            <a:r>
              <a:rPr lang="en-US" altLang="zh-CN"/>
              <a:t>A=1</a:t>
            </a:r>
            <a:r>
              <a:rPr lang="zh-CN" altLang="en-US"/>
              <a:t>时进行减法计数：在</a:t>
            </a:r>
            <a:r>
              <a:rPr lang="en-US" altLang="zh-CN"/>
              <a:t>CLK</a:t>
            </a:r>
            <a:r>
              <a:rPr lang="zh-CN" altLang="en-US"/>
              <a:t>作用下，</a:t>
            </a:r>
            <a:r>
              <a:rPr lang="en-US" altLang="zh-CN"/>
              <a:t>Q2Q1</a:t>
            </a:r>
            <a:r>
              <a:rPr lang="zh-CN" altLang="en-US"/>
              <a:t>从</a:t>
            </a:r>
            <a:r>
              <a:rPr lang="en-US" altLang="zh-CN"/>
              <a:t>11</a:t>
            </a:r>
            <a:r>
              <a:rPr lang="zh-CN" altLang="en-US"/>
              <a:t>到</a:t>
            </a:r>
            <a:r>
              <a:rPr lang="en-US" altLang="zh-CN"/>
              <a:t>00</a:t>
            </a:r>
            <a:r>
              <a:rPr lang="zh-CN" altLang="en-US"/>
              <a:t>递减。</a:t>
            </a:r>
          </a:p>
          <a:p>
            <a:endParaRPr lang="zh-CN" altLang="en-US"/>
          </a:p>
        </p:txBody>
      </p:sp>
      <p:sp>
        <p:nvSpPr>
          <p:cNvPr id="15364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AE491D2A-F3C5-4197-8FC9-FA9209D884FF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48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94888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BA9DF-11C6-4871-A9BB-21A7DFF9FCD8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6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lang="zh-CN" altLang="en-US"/>
          </a:p>
        </p:txBody>
      </p:sp>
      <p:sp>
        <p:nvSpPr>
          <p:cNvPr id="121860" name="灯片编号占位符 3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buFont typeface="Arial" panose="020B0604020202020204" pitchFamily="34" charset="0"/>
              <a:buNone/>
            </a:pPr>
            <a:fld id="{26B3812F-39F7-44B7-9398-D3E9A5FBB94E}" type="slidenum">
              <a:rPr lang="zh-CN" altLang="en-US" sz="1200"/>
              <a:pPr algn="r">
                <a:buFont typeface="Arial" panose="020B0604020202020204" pitchFamily="34" charset="0"/>
                <a:buNone/>
              </a:pPr>
              <a:t>57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61490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60033A0-BC08-1F4D-B178-C305875D5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7002"/>
            <a:ext cx="12192000" cy="60120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2A5A7A2-6B74-FC41-8624-C2FD8DB488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3425" y="466537"/>
            <a:ext cx="428625" cy="4114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C514367-78D1-1D4F-81ED-29E51EE00FED}"/>
              </a:ext>
            </a:extLst>
          </p:cNvPr>
          <p:cNvSpPr txBox="1"/>
          <p:nvPr userDrawn="1"/>
        </p:nvSpPr>
        <p:spPr>
          <a:xfrm>
            <a:off x="1198185" y="4665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dirty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数字电路课程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1D14D8A-AA63-674C-9C0A-041642B3F0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8981" y="2681755"/>
            <a:ext cx="1498392" cy="480023"/>
          </a:xfrm>
        </p:spPr>
        <p:txBody>
          <a:bodyPr>
            <a:normAutofit/>
          </a:bodyPr>
          <a:lstStyle>
            <a:lvl1pPr>
              <a:defRPr sz="2000"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F189577D-6EC4-864D-B835-879139C2AF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4937" y="3321478"/>
            <a:ext cx="5932436" cy="793322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54687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8B652-2869-E849-9229-70E72C6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1FC4CD-2659-CE4A-BF4C-93FB6DD78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739B1F-562C-1D4E-B7C6-AC45E8A1C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1BA184-155C-9C4C-9798-898D8076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94672-2739-4142-BEDB-4D5CDB8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A314D-9A97-5A43-BA91-37CDB473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889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BEE6A-5B7A-9F46-AFFC-1061B08A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DDA4C8-A1AB-D845-8ED9-DAC0922B9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0E2A51-3999-7A4A-8ECC-7E087D20B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BC2A7-290E-5D4F-BF73-F3D2676E6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02906-FC88-4446-A8BD-A2D5B8682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90659-FC7B-1546-AC80-A2A1B22F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B2C2B4-AB91-7844-B74C-0DC89A08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C30F15-DA64-4140-B5AB-E0ABA736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067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71845-4CF3-0247-B05E-12940206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711B15-0949-9645-9192-1B3063BB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9FF515-2607-6148-9D10-EA5E74D9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C7E9C6-F99A-BA4B-923B-A9176EFB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4627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11DF6C-8515-4342-8AF2-031F40AE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9FE089-4B24-4948-8723-8C47655AF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98ABF1-4819-0446-9620-55DF85F7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8414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6BBAF-B323-AD43-A66C-4FAC4171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5C530-6170-5A4C-962F-7907AA967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1E113F-10BF-5B46-9B55-FE2DA6B52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D19DA4-5F90-9E40-AA31-F0B17078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00DAEC-2D18-914B-9D04-D196B768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38446D-0D33-8F4F-8B19-1E362FBF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97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3500B-06D5-E145-8D61-2F69B592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A27D45-CC92-8943-AFCB-0536B43FF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EDED9A-3891-8244-A83C-7C4B3D918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13AAF-555E-4442-BD5E-6DC1E60AA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BE0038-2281-C04B-9F5A-65F57998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76C86B-2D61-9249-969C-6E1C2CAB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7788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082BD-D20A-D740-BD86-D2246DE6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02B291-A638-684E-B541-3BBE73968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F15E2-A0BA-9444-833C-9F75ED9C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851156-02CC-8B48-AD1D-60FCA0A5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B7856-DBFD-8146-91E1-2A19000A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429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443ABB-19EF-344B-8512-34AB7D29B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A1285E-58E6-144E-AA1F-EEFF6A000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A63BB4-672B-8245-90E5-17ADA548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89C342-BE3B-2848-96C2-C3FED5BB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11843-3A04-AB46-86A4-F9378F64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807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53FA0-C912-D305-1580-49723633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91D98-1CC3-88C9-25D8-793BE4D0B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28414-58EF-3A0A-A2C0-309B56A6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BA2-56FA-4719-8B9B-C299BFE3A25F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C4156-3472-A4FF-1D11-2163282B3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9E25F-8607-DAAF-F0B2-0860B28B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E6B3-9B6D-44E0-930B-E44715B05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2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20">
            <a:extLst>
              <a:ext uri="{FF2B5EF4-FFF2-40B4-BE49-F238E27FC236}">
                <a16:creationId xmlns:a16="http://schemas.microsoft.com/office/drawing/2014/main" id="{4B405DFA-2C4F-3A4E-8B1F-7077816D4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7317" y="3169249"/>
            <a:ext cx="3451194" cy="803661"/>
          </a:xfrm>
        </p:spPr>
        <p:txBody>
          <a:bodyPr>
            <a:noAutofit/>
          </a:bodyPr>
          <a:lstStyle>
            <a:lvl1pPr algn="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第*章</a:t>
            </a:r>
          </a:p>
        </p:txBody>
      </p:sp>
      <p:sp>
        <p:nvSpPr>
          <p:cNvPr id="7" name="文本占位符 24">
            <a:extLst>
              <a:ext uri="{FF2B5EF4-FFF2-40B4-BE49-F238E27FC236}">
                <a16:creationId xmlns:a16="http://schemas.microsoft.com/office/drawing/2014/main" id="{B7151828-D0AB-9B44-9DCE-985039F48D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7367" y="3674656"/>
            <a:ext cx="5932436" cy="793322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6F0304F-5EF6-46C1-9B70-80710854DEED}"/>
              </a:ext>
            </a:extLst>
          </p:cNvPr>
          <p:cNvSpPr/>
          <p:nvPr userDrawn="1"/>
        </p:nvSpPr>
        <p:spPr>
          <a:xfrm rot="16200000" flipV="1">
            <a:off x="4173739" y="3626413"/>
            <a:ext cx="2652976" cy="45719"/>
          </a:xfrm>
          <a:prstGeom prst="ellipse">
            <a:avLst/>
          </a:prstGeom>
          <a:solidFill>
            <a:srgbClr val="005286"/>
          </a:solidFill>
          <a:ln>
            <a:solidFill>
              <a:srgbClr val="005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570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4">
            <a:extLst>
              <a:ext uri="{FF2B5EF4-FFF2-40B4-BE49-F238E27FC236}">
                <a16:creationId xmlns:a16="http://schemas.microsoft.com/office/drawing/2014/main" id="{42246A95-15DA-4341-BF70-B2AD1BC6D2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9782" y="3429000"/>
            <a:ext cx="5932436" cy="793322"/>
          </a:xfr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7988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2446866" y="2446867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1043" y="2586629"/>
            <a:ext cx="8972767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1042" y="1892083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2575" y="1337299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4108" y="782515"/>
            <a:ext cx="900204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1042" y="3284288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4108" y="3897872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7174" y="4511456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10240" y="5125040"/>
            <a:ext cx="900203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275085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2446866" y="4241153"/>
            <a:ext cx="7298267" cy="69426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797" y="4380915"/>
            <a:ext cx="11720553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27797" y="3686369"/>
            <a:ext cx="11720553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19330" y="3131585"/>
            <a:ext cx="1173801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0863" y="2576801"/>
            <a:ext cx="1175547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27797" y="5078574"/>
            <a:ext cx="11720551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0863" y="5692158"/>
            <a:ext cx="11755467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3929" y="6305742"/>
            <a:ext cx="11790389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6996" y="6919326"/>
            <a:ext cx="11807322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257374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55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alphaModFix amt="1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07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2B04D-C4D1-8C4B-987F-B809FAFA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8EABB2-09ED-7243-A53F-102D4F8D4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1C831F-9B18-8142-AF85-6B163B5A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6BF60-303A-5642-B1DD-B2D0DA6E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86085D-3DF3-5C47-AB71-B9C4644D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24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dpi="0" rotWithShape="1">
          <a:blip r:embed="rId2">
            <a:alphaModFix amt="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6B645D2-DB6E-A945-9789-7DA9E020DBDD}"/>
              </a:ext>
            </a:extLst>
          </p:cNvPr>
          <p:cNvSpPr/>
          <p:nvPr userDrawn="1"/>
        </p:nvSpPr>
        <p:spPr>
          <a:xfrm>
            <a:off x="1927761" y="4015539"/>
            <a:ext cx="812272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62ED12-7906-D546-8F53-1D97C0FBA8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9033" y="4069327"/>
            <a:ext cx="520730" cy="568637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177BA33-F75C-2040-9A73-F248CF94DC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9763" y="4155301"/>
            <a:ext cx="5190471" cy="518583"/>
          </a:xfrm>
        </p:spPr>
        <p:txBody>
          <a:bodyPr/>
          <a:lstStyle>
            <a:lvl1pPr>
              <a:defRPr b="1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当前节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627D2A4F-A11B-A84C-92E4-7F6304E0C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9763" y="3460755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DB40F2D4-5A65-324D-9515-12892FBEB8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31296" y="2905971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DEB26390-35B5-9742-B6C9-8659C7886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2829" y="2351187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/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已讲授节</a:t>
            </a: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078A657-A11B-624E-AD51-B8D739E6C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39763" y="4852960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C9441D2B-7066-4D45-8894-E9E3B66848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22829" y="5466544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AED25244-126D-D149-A999-94C7C402CC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05895" y="6080128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38CFA8AC-0678-744E-B71B-6484B04FB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8961" y="6693712"/>
            <a:ext cx="3441980" cy="470429"/>
          </a:xfrm>
        </p:spPr>
        <p:txBody>
          <a:bodyPr>
            <a:normAutofit/>
          </a:bodyPr>
          <a:lstStyle>
            <a:lvl1pPr>
              <a:defRPr sz="2400" b="0" i="0">
                <a:solidFill>
                  <a:srgbClr val="005286">
                    <a:alpha val="50000"/>
                  </a:srgbClr>
                </a:solidFill>
                <a:latin typeface="Songti SC" panose="02010600040101010101" pitchFamily="2" charset="-122"/>
                <a:ea typeface="Songti SC" panose="02010600040101010101" pitchFamily="2" charset="-122"/>
              </a:defRPr>
            </a:lvl1pPr>
          </a:lstStyle>
          <a:p>
            <a:pPr lvl="0"/>
            <a:r>
              <a:rPr kumimoji="1" lang="zh-CN" altLang="en-US" dirty="0"/>
              <a:t>待讲授节</a:t>
            </a:r>
          </a:p>
        </p:txBody>
      </p:sp>
    </p:spTree>
    <p:extLst>
      <p:ext uri="{BB962C8B-B14F-4D97-AF65-F5344CB8AC3E}">
        <p14:creationId xmlns:p14="http://schemas.microsoft.com/office/powerpoint/2010/main" val="99618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FA7FAD-EB3A-4848-B69F-DCCE6F8B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FEF43B-4F45-5344-88F4-DD1F12D99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201FA-ABAB-2342-949B-CEE2C7BE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F3AF-B91E-DD4B-AEC4-07E4221C5815}" type="datetimeFigureOut">
              <a:rPr kumimoji="1" lang="zh-CN" altLang="en-US" smtClean="0"/>
              <a:pPr/>
              <a:t>2024/11/29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753B5-8A8B-5E4F-9E24-61F1A33A1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387F4-E755-364E-98B4-30E0A365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5D486-AB79-5346-9E81-F129A73A99D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23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5" r:id="rId3"/>
    <p:sldLayoutId id="2147483660" r:id="rId4"/>
    <p:sldLayoutId id="2147483664" r:id="rId5"/>
    <p:sldLayoutId id="2147483662" r:id="rId6"/>
    <p:sldLayoutId id="2147483650" r:id="rId7"/>
    <p:sldLayoutId id="2147483651" r:id="rId8"/>
    <p:sldLayoutId id="2147483663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3.wmf"/><Relationship Id="rId3" Type="http://schemas.openxmlformats.org/officeDocument/2006/relationships/image" Target="../media/image18.png"/><Relationship Id="rId7" Type="http://schemas.openxmlformats.org/officeDocument/2006/relationships/image" Target="../media/image150.pn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wmf"/><Relationship Id="rId11" Type="http://schemas.openxmlformats.org/officeDocument/2006/relationships/image" Target="../media/image22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7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3.png"/><Relationship Id="rId5" Type="http://schemas.openxmlformats.org/officeDocument/2006/relationships/tags" Target="../tags/tag5.xml"/><Relationship Id="rId10" Type="http://schemas.openxmlformats.org/officeDocument/2006/relationships/image" Target="../media/image52.png"/><Relationship Id="rId4" Type="http://schemas.openxmlformats.org/officeDocument/2006/relationships/tags" Target="../tags/tag4.xml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image" Target="../media/image65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64.png"/><Relationship Id="rId2" Type="http://schemas.openxmlformats.org/officeDocument/2006/relationships/tags" Target="../tags/tag7.xml"/><Relationship Id="rId16" Type="http://schemas.openxmlformats.org/officeDocument/2006/relationships/image" Target="../media/image63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5.xml"/><Relationship Id="rId19" Type="http://schemas.openxmlformats.org/officeDocument/2006/relationships/image" Target="../media/image66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80.png"/><Relationship Id="rId7" Type="http://schemas.openxmlformats.org/officeDocument/2006/relationships/oleObject" Target="../embeddings/oleObject14.bin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84.wmf"/><Relationship Id="rId4" Type="http://schemas.openxmlformats.org/officeDocument/2006/relationships/image" Target="../media/image81.png"/><Relationship Id="rId9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59.xml"/><Relationship Id="rId21" Type="http://schemas.openxmlformats.org/officeDocument/2006/relationships/tags" Target="../tags/tag54.xml"/><Relationship Id="rId42" Type="http://schemas.openxmlformats.org/officeDocument/2006/relationships/tags" Target="../tags/tag75.xml"/><Relationship Id="rId47" Type="http://schemas.openxmlformats.org/officeDocument/2006/relationships/tags" Target="../tags/tag80.xml"/><Relationship Id="rId63" Type="http://schemas.openxmlformats.org/officeDocument/2006/relationships/tags" Target="../tags/tag96.xml"/><Relationship Id="rId68" Type="http://schemas.openxmlformats.org/officeDocument/2006/relationships/tags" Target="../tags/tag101.xml"/><Relationship Id="rId84" Type="http://schemas.openxmlformats.org/officeDocument/2006/relationships/tags" Target="../tags/tag117.xml"/><Relationship Id="rId89" Type="http://schemas.openxmlformats.org/officeDocument/2006/relationships/tags" Target="../tags/tag122.xml"/><Relationship Id="rId16" Type="http://schemas.openxmlformats.org/officeDocument/2006/relationships/tags" Target="../tags/tag49.xml"/><Relationship Id="rId11" Type="http://schemas.openxmlformats.org/officeDocument/2006/relationships/tags" Target="../tags/tag44.xml"/><Relationship Id="rId32" Type="http://schemas.openxmlformats.org/officeDocument/2006/relationships/tags" Target="../tags/tag65.xml"/><Relationship Id="rId37" Type="http://schemas.openxmlformats.org/officeDocument/2006/relationships/tags" Target="../tags/tag70.xml"/><Relationship Id="rId53" Type="http://schemas.openxmlformats.org/officeDocument/2006/relationships/tags" Target="../tags/tag86.xml"/><Relationship Id="rId58" Type="http://schemas.openxmlformats.org/officeDocument/2006/relationships/tags" Target="../tags/tag91.xml"/><Relationship Id="rId74" Type="http://schemas.openxmlformats.org/officeDocument/2006/relationships/tags" Target="../tags/tag107.xml"/><Relationship Id="rId79" Type="http://schemas.openxmlformats.org/officeDocument/2006/relationships/tags" Target="../tags/tag112.xml"/><Relationship Id="rId102" Type="http://schemas.openxmlformats.org/officeDocument/2006/relationships/tags" Target="../tags/tag135.xml"/><Relationship Id="rId5" Type="http://schemas.openxmlformats.org/officeDocument/2006/relationships/tags" Target="../tags/tag38.xml"/><Relationship Id="rId90" Type="http://schemas.openxmlformats.org/officeDocument/2006/relationships/tags" Target="../tags/tag123.xml"/><Relationship Id="rId95" Type="http://schemas.openxmlformats.org/officeDocument/2006/relationships/tags" Target="../tags/tag128.xml"/><Relationship Id="rId22" Type="http://schemas.openxmlformats.org/officeDocument/2006/relationships/tags" Target="../tags/tag55.xml"/><Relationship Id="rId27" Type="http://schemas.openxmlformats.org/officeDocument/2006/relationships/tags" Target="../tags/tag60.xml"/><Relationship Id="rId43" Type="http://schemas.openxmlformats.org/officeDocument/2006/relationships/tags" Target="../tags/tag76.xml"/><Relationship Id="rId48" Type="http://schemas.openxmlformats.org/officeDocument/2006/relationships/tags" Target="../tags/tag81.xml"/><Relationship Id="rId64" Type="http://schemas.openxmlformats.org/officeDocument/2006/relationships/tags" Target="../tags/tag97.xml"/><Relationship Id="rId69" Type="http://schemas.openxmlformats.org/officeDocument/2006/relationships/tags" Target="../tags/tag102.xml"/><Relationship Id="rId80" Type="http://schemas.openxmlformats.org/officeDocument/2006/relationships/tags" Target="../tags/tag113.xml"/><Relationship Id="rId85" Type="http://schemas.openxmlformats.org/officeDocument/2006/relationships/tags" Target="../tags/tag118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tags" Target="../tags/tag58.xml"/><Relationship Id="rId33" Type="http://schemas.openxmlformats.org/officeDocument/2006/relationships/tags" Target="../tags/tag66.xml"/><Relationship Id="rId38" Type="http://schemas.openxmlformats.org/officeDocument/2006/relationships/tags" Target="../tags/tag71.xml"/><Relationship Id="rId46" Type="http://schemas.openxmlformats.org/officeDocument/2006/relationships/tags" Target="../tags/tag79.xml"/><Relationship Id="rId59" Type="http://schemas.openxmlformats.org/officeDocument/2006/relationships/tags" Target="../tags/tag92.xml"/><Relationship Id="rId67" Type="http://schemas.openxmlformats.org/officeDocument/2006/relationships/tags" Target="../tags/tag100.xml"/><Relationship Id="rId103" Type="http://schemas.openxmlformats.org/officeDocument/2006/relationships/slideLayout" Target="../slideLayouts/slideLayout6.xml"/><Relationship Id="rId20" Type="http://schemas.openxmlformats.org/officeDocument/2006/relationships/tags" Target="../tags/tag53.xml"/><Relationship Id="rId41" Type="http://schemas.openxmlformats.org/officeDocument/2006/relationships/tags" Target="../tags/tag74.xml"/><Relationship Id="rId54" Type="http://schemas.openxmlformats.org/officeDocument/2006/relationships/tags" Target="../tags/tag87.xml"/><Relationship Id="rId62" Type="http://schemas.openxmlformats.org/officeDocument/2006/relationships/tags" Target="../tags/tag95.xml"/><Relationship Id="rId70" Type="http://schemas.openxmlformats.org/officeDocument/2006/relationships/tags" Target="../tags/tag103.xml"/><Relationship Id="rId75" Type="http://schemas.openxmlformats.org/officeDocument/2006/relationships/tags" Target="../tags/tag108.xml"/><Relationship Id="rId83" Type="http://schemas.openxmlformats.org/officeDocument/2006/relationships/tags" Target="../tags/tag116.xml"/><Relationship Id="rId88" Type="http://schemas.openxmlformats.org/officeDocument/2006/relationships/tags" Target="../tags/tag121.xml"/><Relationship Id="rId91" Type="http://schemas.openxmlformats.org/officeDocument/2006/relationships/tags" Target="../tags/tag124.xml"/><Relationship Id="rId96" Type="http://schemas.openxmlformats.org/officeDocument/2006/relationships/tags" Target="../tags/tag129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5" Type="http://schemas.openxmlformats.org/officeDocument/2006/relationships/tags" Target="../tags/tag48.xml"/><Relationship Id="rId23" Type="http://schemas.openxmlformats.org/officeDocument/2006/relationships/tags" Target="../tags/tag56.xml"/><Relationship Id="rId28" Type="http://schemas.openxmlformats.org/officeDocument/2006/relationships/tags" Target="../tags/tag61.xml"/><Relationship Id="rId36" Type="http://schemas.openxmlformats.org/officeDocument/2006/relationships/tags" Target="../tags/tag69.xml"/><Relationship Id="rId49" Type="http://schemas.openxmlformats.org/officeDocument/2006/relationships/tags" Target="../tags/tag82.xml"/><Relationship Id="rId57" Type="http://schemas.openxmlformats.org/officeDocument/2006/relationships/tags" Target="../tags/tag90.xml"/><Relationship Id="rId10" Type="http://schemas.openxmlformats.org/officeDocument/2006/relationships/tags" Target="../tags/tag43.xml"/><Relationship Id="rId31" Type="http://schemas.openxmlformats.org/officeDocument/2006/relationships/tags" Target="../tags/tag64.xml"/><Relationship Id="rId44" Type="http://schemas.openxmlformats.org/officeDocument/2006/relationships/tags" Target="../tags/tag77.xml"/><Relationship Id="rId52" Type="http://schemas.openxmlformats.org/officeDocument/2006/relationships/tags" Target="../tags/tag85.xml"/><Relationship Id="rId60" Type="http://schemas.openxmlformats.org/officeDocument/2006/relationships/tags" Target="../tags/tag93.xml"/><Relationship Id="rId65" Type="http://schemas.openxmlformats.org/officeDocument/2006/relationships/tags" Target="../tags/tag98.xml"/><Relationship Id="rId73" Type="http://schemas.openxmlformats.org/officeDocument/2006/relationships/tags" Target="../tags/tag106.xml"/><Relationship Id="rId78" Type="http://schemas.openxmlformats.org/officeDocument/2006/relationships/tags" Target="../tags/tag111.xml"/><Relationship Id="rId81" Type="http://schemas.openxmlformats.org/officeDocument/2006/relationships/tags" Target="../tags/tag114.xml"/><Relationship Id="rId86" Type="http://schemas.openxmlformats.org/officeDocument/2006/relationships/tags" Target="../tags/tag119.xml"/><Relationship Id="rId94" Type="http://schemas.openxmlformats.org/officeDocument/2006/relationships/tags" Target="../tags/tag127.xml"/><Relationship Id="rId99" Type="http://schemas.openxmlformats.org/officeDocument/2006/relationships/tags" Target="../tags/tag132.xml"/><Relationship Id="rId101" Type="http://schemas.openxmlformats.org/officeDocument/2006/relationships/tags" Target="../tags/tag134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39" Type="http://schemas.openxmlformats.org/officeDocument/2006/relationships/tags" Target="../tags/tag72.xml"/><Relationship Id="rId34" Type="http://schemas.openxmlformats.org/officeDocument/2006/relationships/tags" Target="../tags/tag67.xml"/><Relationship Id="rId50" Type="http://schemas.openxmlformats.org/officeDocument/2006/relationships/tags" Target="../tags/tag83.xml"/><Relationship Id="rId55" Type="http://schemas.openxmlformats.org/officeDocument/2006/relationships/tags" Target="../tags/tag88.xml"/><Relationship Id="rId76" Type="http://schemas.openxmlformats.org/officeDocument/2006/relationships/tags" Target="../tags/tag109.xml"/><Relationship Id="rId97" Type="http://schemas.openxmlformats.org/officeDocument/2006/relationships/tags" Target="../tags/tag130.xml"/><Relationship Id="rId7" Type="http://schemas.openxmlformats.org/officeDocument/2006/relationships/tags" Target="../tags/tag40.xml"/><Relationship Id="rId71" Type="http://schemas.openxmlformats.org/officeDocument/2006/relationships/tags" Target="../tags/tag104.xml"/><Relationship Id="rId92" Type="http://schemas.openxmlformats.org/officeDocument/2006/relationships/tags" Target="../tags/tag125.xml"/><Relationship Id="rId2" Type="http://schemas.openxmlformats.org/officeDocument/2006/relationships/tags" Target="../tags/tag35.xml"/><Relationship Id="rId29" Type="http://schemas.openxmlformats.org/officeDocument/2006/relationships/tags" Target="../tags/tag62.xml"/><Relationship Id="rId24" Type="http://schemas.openxmlformats.org/officeDocument/2006/relationships/tags" Target="../tags/tag57.xml"/><Relationship Id="rId40" Type="http://schemas.openxmlformats.org/officeDocument/2006/relationships/tags" Target="../tags/tag73.xml"/><Relationship Id="rId45" Type="http://schemas.openxmlformats.org/officeDocument/2006/relationships/tags" Target="../tags/tag78.xml"/><Relationship Id="rId66" Type="http://schemas.openxmlformats.org/officeDocument/2006/relationships/tags" Target="../tags/tag99.xml"/><Relationship Id="rId87" Type="http://schemas.openxmlformats.org/officeDocument/2006/relationships/tags" Target="../tags/tag120.xml"/><Relationship Id="rId61" Type="http://schemas.openxmlformats.org/officeDocument/2006/relationships/tags" Target="../tags/tag94.xml"/><Relationship Id="rId82" Type="http://schemas.openxmlformats.org/officeDocument/2006/relationships/tags" Target="../tags/tag115.xml"/><Relationship Id="rId19" Type="http://schemas.openxmlformats.org/officeDocument/2006/relationships/tags" Target="../tags/tag52.xml"/><Relationship Id="rId14" Type="http://schemas.openxmlformats.org/officeDocument/2006/relationships/tags" Target="../tags/tag47.xml"/><Relationship Id="rId30" Type="http://schemas.openxmlformats.org/officeDocument/2006/relationships/tags" Target="../tags/tag63.xml"/><Relationship Id="rId35" Type="http://schemas.openxmlformats.org/officeDocument/2006/relationships/tags" Target="../tags/tag68.xml"/><Relationship Id="rId56" Type="http://schemas.openxmlformats.org/officeDocument/2006/relationships/tags" Target="../tags/tag89.xml"/><Relationship Id="rId77" Type="http://schemas.openxmlformats.org/officeDocument/2006/relationships/tags" Target="../tags/tag110.xml"/><Relationship Id="rId100" Type="http://schemas.openxmlformats.org/officeDocument/2006/relationships/tags" Target="../tags/tag133.xml"/><Relationship Id="rId8" Type="http://schemas.openxmlformats.org/officeDocument/2006/relationships/tags" Target="../tags/tag41.xml"/><Relationship Id="rId51" Type="http://schemas.openxmlformats.org/officeDocument/2006/relationships/tags" Target="../tags/tag84.xml"/><Relationship Id="rId72" Type="http://schemas.openxmlformats.org/officeDocument/2006/relationships/tags" Target="../tags/tag105.xml"/><Relationship Id="rId93" Type="http://schemas.openxmlformats.org/officeDocument/2006/relationships/tags" Target="../tags/tag126.xml"/><Relationship Id="rId98" Type="http://schemas.openxmlformats.org/officeDocument/2006/relationships/tags" Target="../tags/tag131.xml"/><Relationship Id="rId3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93.emf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92.png"/><Relationship Id="rId2" Type="http://schemas.openxmlformats.org/officeDocument/2006/relationships/tags" Target="../tags/tag137.xml"/><Relationship Id="rId16" Type="http://schemas.openxmlformats.org/officeDocument/2006/relationships/image" Target="../media/image91.png"/><Relationship Id="rId20" Type="http://schemas.openxmlformats.org/officeDocument/2006/relationships/image" Target="../media/image94.wmf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tags" Target="../tags/tag146.xml"/><Relationship Id="rId5" Type="http://schemas.openxmlformats.org/officeDocument/2006/relationships/tags" Target="../tags/tag140.xml"/><Relationship Id="rId15" Type="http://schemas.openxmlformats.org/officeDocument/2006/relationships/image" Target="../media/image90.png"/><Relationship Id="rId10" Type="http://schemas.openxmlformats.org/officeDocument/2006/relationships/tags" Target="../tags/tag145.xml"/><Relationship Id="rId19" Type="http://schemas.openxmlformats.org/officeDocument/2006/relationships/oleObject" Target="../embeddings/oleObject17.bin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4" Type="http://schemas.openxmlformats.org/officeDocument/2006/relationships/image" Target="../media/image89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96.wmf"/><Relationship Id="rId26" Type="http://schemas.openxmlformats.org/officeDocument/2006/relationships/oleObject" Target="../embeddings/oleObject23.bin"/><Relationship Id="rId3" Type="http://schemas.openxmlformats.org/officeDocument/2006/relationships/tags" Target="../tags/tag149.xml"/><Relationship Id="rId21" Type="http://schemas.openxmlformats.org/officeDocument/2006/relationships/oleObject" Target="../embeddings/oleObject21.bin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oleObject" Target="../embeddings/oleObject19.bin"/><Relationship Id="rId25" Type="http://schemas.openxmlformats.org/officeDocument/2006/relationships/image" Target="../media/image100.png"/><Relationship Id="rId2" Type="http://schemas.openxmlformats.org/officeDocument/2006/relationships/tags" Target="../tags/tag148.xml"/><Relationship Id="rId16" Type="http://schemas.openxmlformats.org/officeDocument/2006/relationships/image" Target="../media/image95.wmf"/><Relationship Id="rId20" Type="http://schemas.openxmlformats.org/officeDocument/2006/relationships/image" Target="../media/image97.wmf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image" Target="../media/image99.wmf"/><Relationship Id="rId5" Type="http://schemas.openxmlformats.org/officeDocument/2006/relationships/tags" Target="../tags/tag151.xml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17.bin"/><Relationship Id="rId10" Type="http://schemas.openxmlformats.org/officeDocument/2006/relationships/tags" Target="../tags/tag156.xml"/><Relationship Id="rId19" Type="http://schemas.openxmlformats.org/officeDocument/2006/relationships/oleObject" Target="../embeddings/oleObject20.bin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notesSlide" Target="../notesSlides/notesSlide6.xml"/><Relationship Id="rId22" Type="http://schemas.openxmlformats.org/officeDocument/2006/relationships/image" Target="../media/image98.wmf"/><Relationship Id="rId27" Type="http://schemas.openxmlformats.org/officeDocument/2006/relationships/image" Target="../media/image9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161.xml"/><Relationship Id="rId21" Type="http://schemas.openxmlformats.org/officeDocument/2006/relationships/oleObject" Target="../embeddings/oleObject24.bin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0" Type="http://schemas.openxmlformats.org/officeDocument/2006/relationships/image" Target="../media/image101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24" Type="http://schemas.openxmlformats.org/officeDocument/2006/relationships/image" Target="../media/image104.png"/><Relationship Id="rId5" Type="http://schemas.openxmlformats.org/officeDocument/2006/relationships/tags" Target="../tags/tag163.xml"/><Relationship Id="rId15" Type="http://schemas.openxmlformats.org/officeDocument/2006/relationships/tags" Target="../tags/tag173.xml"/><Relationship Id="rId23" Type="http://schemas.openxmlformats.org/officeDocument/2006/relationships/image" Target="../media/image103.png"/><Relationship Id="rId10" Type="http://schemas.openxmlformats.org/officeDocument/2006/relationships/tags" Target="../tags/tag168.xml"/><Relationship Id="rId19" Type="http://schemas.openxmlformats.org/officeDocument/2006/relationships/notesSlide" Target="../notesSlides/notesSlide7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image" Target="../media/image10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191.xml"/><Relationship Id="rId18" Type="http://schemas.openxmlformats.org/officeDocument/2006/relationships/tags" Target="../tags/tag196.xml"/><Relationship Id="rId26" Type="http://schemas.openxmlformats.org/officeDocument/2006/relationships/tags" Target="../tags/tag204.xml"/><Relationship Id="rId21" Type="http://schemas.openxmlformats.org/officeDocument/2006/relationships/tags" Target="../tags/tag199.xml"/><Relationship Id="rId34" Type="http://schemas.openxmlformats.org/officeDocument/2006/relationships/tags" Target="../tags/tag212.xml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tags" Target="../tags/tag195.xml"/><Relationship Id="rId25" Type="http://schemas.openxmlformats.org/officeDocument/2006/relationships/tags" Target="../tags/tag203.xml"/><Relationship Id="rId33" Type="http://schemas.openxmlformats.org/officeDocument/2006/relationships/tags" Target="../tags/tag211.xml"/><Relationship Id="rId38" Type="http://schemas.openxmlformats.org/officeDocument/2006/relationships/image" Target="../media/image106.png"/><Relationship Id="rId2" Type="http://schemas.openxmlformats.org/officeDocument/2006/relationships/tags" Target="../tags/tag180.xml"/><Relationship Id="rId16" Type="http://schemas.openxmlformats.org/officeDocument/2006/relationships/tags" Target="../tags/tag194.xml"/><Relationship Id="rId20" Type="http://schemas.openxmlformats.org/officeDocument/2006/relationships/tags" Target="../tags/tag198.xml"/><Relationship Id="rId29" Type="http://schemas.openxmlformats.org/officeDocument/2006/relationships/tags" Target="../tags/tag207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tags" Target="../tags/tag202.xml"/><Relationship Id="rId32" Type="http://schemas.openxmlformats.org/officeDocument/2006/relationships/tags" Target="../tags/tag210.xml"/><Relationship Id="rId37" Type="http://schemas.openxmlformats.org/officeDocument/2006/relationships/oleObject" Target="../embeddings/oleObject25.bin"/><Relationship Id="rId5" Type="http://schemas.openxmlformats.org/officeDocument/2006/relationships/tags" Target="../tags/tag183.xml"/><Relationship Id="rId15" Type="http://schemas.openxmlformats.org/officeDocument/2006/relationships/tags" Target="../tags/tag193.xml"/><Relationship Id="rId23" Type="http://schemas.openxmlformats.org/officeDocument/2006/relationships/tags" Target="../tags/tag201.xml"/><Relationship Id="rId28" Type="http://schemas.openxmlformats.org/officeDocument/2006/relationships/tags" Target="../tags/tag206.xml"/><Relationship Id="rId36" Type="http://schemas.openxmlformats.org/officeDocument/2006/relationships/slideLayout" Target="../slideLayouts/slideLayout6.xml"/><Relationship Id="rId10" Type="http://schemas.openxmlformats.org/officeDocument/2006/relationships/tags" Target="../tags/tag188.xml"/><Relationship Id="rId19" Type="http://schemas.openxmlformats.org/officeDocument/2006/relationships/tags" Target="../tags/tag197.xml"/><Relationship Id="rId31" Type="http://schemas.openxmlformats.org/officeDocument/2006/relationships/tags" Target="../tags/tag209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tags" Target="../tags/tag192.xml"/><Relationship Id="rId22" Type="http://schemas.openxmlformats.org/officeDocument/2006/relationships/tags" Target="../tags/tag200.xml"/><Relationship Id="rId27" Type="http://schemas.openxmlformats.org/officeDocument/2006/relationships/tags" Target="../tags/tag205.xml"/><Relationship Id="rId30" Type="http://schemas.openxmlformats.org/officeDocument/2006/relationships/tags" Target="../tags/tag208.xml"/><Relationship Id="rId35" Type="http://schemas.openxmlformats.org/officeDocument/2006/relationships/tags" Target="../tags/tag213.xml"/><Relationship Id="rId8" Type="http://schemas.openxmlformats.org/officeDocument/2006/relationships/tags" Target="../tags/tag186.xml"/><Relationship Id="rId3" Type="http://schemas.openxmlformats.org/officeDocument/2006/relationships/tags" Target="../tags/tag181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26" Type="http://schemas.openxmlformats.org/officeDocument/2006/relationships/tags" Target="../tags/tag239.xml"/><Relationship Id="rId39" Type="http://schemas.openxmlformats.org/officeDocument/2006/relationships/tags" Target="../tags/tag252.xml"/><Relationship Id="rId21" Type="http://schemas.openxmlformats.org/officeDocument/2006/relationships/tags" Target="../tags/tag234.xml"/><Relationship Id="rId34" Type="http://schemas.openxmlformats.org/officeDocument/2006/relationships/tags" Target="../tags/tag247.xml"/><Relationship Id="rId42" Type="http://schemas.openxmlformats.org/officeDocument/2006/relationships/tags" Target="../tags/tag255.xml"/><Relationship Id="rId47" Type="http://schemas.openxmlformats.org/officeDocument/2006/relationships/tags" Target="../tags/tag260.xml"/><Relationship Id="rId50" Type="http://schemas.openxmlformats.org/officeDocument/2006/relationships/tags" Target="../tags/tag263.xml"/><Relationship Id="rId55" Type="http://schemas.openxmlformats.org/officeDocument/2006/relationships/tags" Target="../tags/tag268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9" Type="http://schemas.openxmlformats.org/officeDocument/2006/relationships/tags" Target="../tags/tag242.xml"/><Relationship Id="rId11" Type="http://schemas.openxmlformats.org/officeDocument/2006/relationships/tags" Target="../tags/tag224.xml"/><Relationship Id="rId24" Type="http://schemas.openxmlformats.org/officeDocument/2006/relationships/tags" Target="../tags/tag237.xml"/><Relationship Id="rId32" Type="http://schemas.openxmlformats.org/officeDocument/2006/relationships/tags" Target="../tags/tag245.xml"/><Relationship Id="rId37" Type="http://schemas.openxmlformats.org/officeDocument/2006/relationships/tags" Target="../tags/tag250.xml"/><Relationship Id="rId40" Type="http://schemas.openxmlformats.org/officeDocument/2006/relationships/tags" Target="../tags/tag253.xml"/><Relationship Id="rId45" Type="http://schemas.openxmlformats.org/officeDocument/2006/relationships/tags" Target="../tags/tag258.xml"/><Relationship Id="rId53" Type="http://schemas.openxmlformats.org/officeDocument/2006/relationships/tags" Target="../tags/tag266.xml"/><Relationship Id="rId58" Type="http://schemas.openxmlformats.org/officeDocument/2006/relationships/image" Target="../media/image107.png"/><Relationship Id="rId5" Type="http://schemas.openxmlformats.org/officeDocument/2006/relationships/tags" Target="../tags/tag218.xml"/><Relationship Id="rId19" Type="http://schemas.openxmlformats.org/officeDocument/2006/relationships/tags" Target="../tags/tag232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Relationship Id="rId22" Type="http://schemas.openxmlformats.org/officeDocument/2006/relationships/tags" Target="../tags/tag235.xml"/><Relationship Id="rId27" Type="http://schemas.openxmlformats.org/officeDocument/2006/relationships/tags" Target="../tags/tag240.xml"/><Relationship Id="rId30" Type="http://schemas.openxmlformats.org/officeDocument/2006/relationships/tags" Target="../tags/tag243.xml"/><Relationship Id="rId35" Type="http://schemas.openxmlformats.org/officeDocument/2006/relationships/tags" Target="../tags/tag248.xml"/><Relationship Id="rId43" Type="http://schemas.openxmlformats.org/officeDocument/2006/relationships/tags" Target="../tags/tag256.xml"/><Relationship Id="rId48" Type="http://schemas.openxmlformats.org/officeDocument/2006/relationships/tags" Target="../tags/tag261.xml"/><Relationship Id="rId56" Type="http://schemas.openxmlformats.org/officeDocument/2006/relationships/slideLayout" Target="../slideLayouts/slideLayout6.xml"/><Relationship Id="rId8" Type="http://schemas.openxmlformats.org/officeDocument/2006/relationships/tags" Target="../tags/tag221.xml"/><Relationship Id="rId51" Type="http://schemas.openxmlformats.org/officeDocument/2006/relationships/tags" Target="../tags/tag264.xml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tags" Target="../tags/tag238.xml"/><Relationship Id="rId33" Type="http://schemas.openxmlformats.org/officeDocument/2006/relationships/tags" Target="../tags/tag246.xml"/><Relationship Id="rId38" Type="http://schemas.openxmlformats.org/officeDocument/2006/relationships/tags" Target="../tags/tag251.xml"/><Relationship Id="rId46" Type="http://schemas.openxmlformats.org/officeDocument/2006/relationships/tags" Target="../tags/tag259.xml"/><Relationship Id="rId59" Type="http://schemas.openxmlformats.org/officeDocument/2006/relationships/oleObject" Target="../embeddings/oleObject27.bin"/><Relationship Id="rId20" Type="http://schemas.openxmlformats.org/officeDocument/2006/relationships/tags" Target="../tags/tag233.xml"/><Relationship Id="rId41" Type="http://schemas.openxmlformats.org/officeDocument/2006/relationships/tags" Target="../tags/tag254.xml"/><Relationship Id="rId54" Type="http://schemas.openxmlformats.org/officeDocument/2006/relationships/tags" Target="../tags/tag267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5" Type="http://schemas.openxmlformats.org/officeDocument/2006/relationships/tags" Target="../tags/tag228.xml"/><Relationship Id="rId23" Type="http://schemas.openxmlformats.org/officeDocument/2006/relationships/tags" Target="../tags/tag236.xml"/><Relationship Id="rId28" Type="http://schemas.openxmlformats.org/officeDocument/2006/relationships/tags" Target="../tags/tag241.xml"/><Relationship Id="rId36" Type="http://schemas.openxmlformats.org/officeDocument/2006/relationships/tags" Target="../tags/tag249.xml"/><Relationship Id="rId49" Type="http://schemas.openxmlformats.org/officeDocument/2006/relationships/tags" Target="../tags/tag262.xml"/><Relationship Id="rId57" Type="http://schemas.openxmlformats.org/officeDocument/2006/relationships/oleObject" Target="../embeddings/oleObject26.bin"/><Relationship Id="rId10" Type="http://schemas.openxmlformats.org/officeDocument/2006/relationships/tags" Target="../tags/tag223.xml"/><Relationship Id="rId31" Type="http://schemas.openxmlformats.org/officeDocument/2006/relationships/tags" Target="../tags/tag244.xml"/><Relationship Id="rId44" Type="http://schemas.openxmlformats.org/officeDocument/2006/relationships/tags" Target="../tags/tag257.xml"/><Relationship Id="rId52" Type="http://schemas.openxmlformats.org/officeDocument/2006/relationships/tags" Target="../tags/tag265.xml"/><Relationship Id="rId60" Type="http://schemas.openxmlformats.org/officeDocument/2006/relationships/image" Target="../media/image10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71.xml"/><Relationship Id="rId7" Type="http://schemas.openxmlformats.org/officeDocument/2006/relationships/tags" Target="../tags/tag275.xm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280.xml"/><Relationship Id="rId10" Type="http://schemas.openxmlformats.org/officeDocument/2006/relationships/tags" Target="../tags/tag285.xml"/><Relationship Id="rId4" Type="http://schemas.openxmlformats.org/officeDocument/2006/relationships/tags" Target="../tags/tag279.xml"/><Relationship Id="rId9" Type="http://schemas.openxmlformats.org/officeDocument/2006/relationships/tags" Target="../tags/tag28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image" Target="../media/image110.emf"/><Relationship Id="rId5" Type="http://schemas.openxmlformats.org/officeDocument/2006/relationships/tags" Target="../tags/tag290.xml"/><Relationship Id="rId10" Type="http://schemas.openxmlformats.org/officeDocument/2006/relationships/oleObject" Target="../embeddings/oleObject28.bin"/><Relationship Id="rId4" Type="http://schemas.openxmlformats.org/officeDocument/2006/relationships/tags" Target="../tags/tag289.xml"/><Relationship Id="rId9" Type="http://schemas.openxmlformats.org/officeDocument/2006/relationships/image" Target="../media/image109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tags" Target="../tags/tag305.xml"/><Relationship Id="rId18" Type="http://schemas.openxmlformats.org/officeDocument/2006/relationships/tags" Target="../tags/tag310.xml"/><Relationship Id="rId3" Type="http://schemas.openxmlformats.org/officeDocument/2006/relationships/tags" Target="../tags/tag295.xml"/><Relationship Id="rId21" Type="http://schemas.openxmlformats.org/officeDocument/2006/relationships/notesSlide" Target="../notesSlides/notesSlide8.xml"/><Relationship Id="rId7" Type="http://schemas.openxmlformats.org/officeDocument/2006/relationships/tags" Target="../tags/tag299.xml"/><Relationship Id="rId12" Type="http://schemas.openxmlformats.org/officeDocument/2006/relationships/tags" Target="../tags/tag304.xml"/><Relationship Id="rId17" Type="http://schemas.openxmlformats.org/officeDocument/2006/relationships/tags" Target="../tags/tag309.xml"/><Relationship Id="rId2" Type="http://schemas.openxmlformats.org/officeDocument/2006/relationships/tags" Target="../tags/tag294.xml"/><Relationship Id="rId16" Type="http://schemas.openxmlformats.org/officeDocument/2006/relationships/tags" Target="../tags/tag308.xml"/><Relationship Id="rId20" Type="http://schemas.openxmlformats.org/officeDocument/2006/relationships/slideLayout" Target="../slideLayouts/slideLayout6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5" Type="http://schemas.openxmlformats.org/officeDocument/2006/relationships/tags" Target="../tags/tag307.xml"/><Relationship Id="rId23" Type="http://schemas.openxmlformats.org/officeDocument/2006/relationships/image" Target="../media/image111.emf"/><Relationship Id="rId10" Type="http://schemas.openxmlformats.org/officeDocument/2006/relationships/tags" Target="../tags/tag302.xml"/><Relationship Id="rId19" Type="http://schemas.openxmlformats.org/officeDocument/2006/relationships/tags" Target="../tags/tag311.xml"/><Relationship Id="rId4" Type="http://schemas.openxmlformats.org/officeDocument/2006/relationships/tags" Target="../tags/tag296.xml"/><Relationship Id="rId9" Type="http://schemas.openxmlformats.org/officeDocument/2006/relationships/tags" Target="../tags/tag301.xml"/><Relationship Id="rId14" Type="http://schemas.openxmlformats.org/officeDocument/2006/relationships/tags" Target="../tags/tag306.xml"/><Relationship Id="rId22" Type="http://schemas.openxmlformats.org/officeDocument/2006/relationships/oleObject" Target="../embeddings/oleObject29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319.xml"/><Relationship Id="rId13" Type="http://schemas.openxmlformats.org/officeDocument/2006/relationships/image" Target="../media/image112.png"/><Relationship Id="rId3" Type="http://schemas.openxmlformats.org/officeDocument/2006/relationships/tags" Target="../tags/tag314.xml"/><Relationship Id="rId7" Type="http://schemas.openxmlformats.org/officeDocument/2006/relationships/tags" Target="../tags/tag318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16.xml"/><Relationship Id="rId10" Type="http://schemas.openxmlformats.org/officeDocument/2006/relationships/tags" Target="../tags/tag321.xml"/><Relationship Id="rId4" Type="http://schemas.openxmlformats.org/officeDocument/2006/relationships/tags" Target="../tags/tag315.xml"/><Relationship Id="rId9" Type="http://schemas.openxmlformats.org/officeDocument/2006/relationships/tags" Target="../tags/tag32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image" Target="../media/image112.png"/><Relationship Id="rId3" Type="http://schemas.openxmlformats.org/officeDocument/2006/relationships/tags" Target="../tags/tag324.xml"/><Relationship Id="rId7" Type="http://schemas.openxmlformats.org/officeDocument/2006/relationships/tags" Target="../tags/tag328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26.xml"/><Relationship Id="rId15" Type="http://schemas.openxmlformats.org/officeDocument/2006/relationships/image" Target="../media/image113.wmf"/><Relationship Id="rId10" Type="http://schemas.openxmlformats.org/officeDocument/2006/relationships/tags" Target="../tags/tag331.xml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oleObject" Target="../embeddings/oleObject30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339.xml"/><Relationship Id="rId13" Type="http://schemas.openxmlformats.org/officeDocument/2006/relationships/tags" Target="../tags/tag344.xml"/><Relationship Id="rId18" Type="http://schemas.openxmlformats.org/officeDocument/2006/relationships/tags" Target="../tags/tag349.xml"/><Relationship Id="rId26" Type="http://schemas.openxmlformats.org/officeDocument/2006/relationships/slideLayout" Target="../slideLayouts/slideLayout6.xml"/><Relationship Id="rId3" Type="http://schemas.openxmlformats.org/officeDocument/2006/relationships/tags" Target="../tags/tag334.xml"/><Relationship Id="rId21" Type="http://schemas.openxmlformats.org/officeDocument/2006/relationships/tags" Target="../tags/tag352.xml"/><Relationship Id="rId7" Type="http://schemas.openxmlformats.org/officeDocument/2006/relationships/tags" Target="../tags/tag338.xml"/><Relationship Id="rId12" Type="http://schemas.openxmlformats.org/officeDocument/2006/relationships/tags" Target="../tags/tag343.xml"/><Relationship Id="rId17" Type="http://schemas.openxmlformats.org/officeDocument/2006/relationships/tags" Target="../tags/tag348.xml"/><Relationship Id="rId25" Type="http://schemas.openxmlformats.org/officeDocument/2006/relationships/tags" Target="../tags/tag356.xml"/><Relationship Id="rId2" Type="http://schemas.openxmlformats.org/officeDocument/2006/relationships/tags" Target="../tags/tag333.xml"/><Relationship Id="rId16" Type="http://schemas.openxmlformats.org/officeDocument/2006/relationships/tags" Target="../tags/tag347.xml"/><Relationship Id="rId20" Type="http://schemas.openxmlformats.org/officeDocument/2006/relationships/tags" Target="../tags/tag351.xml"/><Relationship Id="rId29" Type="http://schemas.openxmlformats.org/officeDocument/2006/relationships/image" Target="../media/image115.png"/><Relationship Id="rId1" Type="http://schemas.openxmlformats.org/officeDocument/2006/relationships/tags" Target="../tags/tag332.xml"/><Relationship Id="rId6" Type="http://schemas.openxmlformats.org/officeDocument/2006/relationships/tags" Target="../tags/tag337.xml"/><Relationship Id="rId11" Type="http://schemas.openxmlformats.org/officeDocument/2006/relationships/tags" Target="../tags/tag342.xml"/><Relationship Id="rId24" Type="http://schemas.openxmlformats.org/officeDocument/2006/relationships/tags" Target="../tags/tag355.xml"/><Relationship Id="rId5" Type="http://schemas.openxmlformats.org/officeDocument/2006/relationships/tags" Target="../tags/tag336.xml"/><Relationship Id="rId15" Type="http://schemas.openxmlformats.org/officeDocument/2006/relationships/tags" Target="../tags/tag346.xml"/><Relationship Id="rId23" Type="http://schemas.openxmlformats.org/officeDocument/2006/relationships/tags" Target="../tags/tag354.xml"/><Relationship Id="rId28" Type="http://schemas.openxmlformats.org/officeDocument/2006/relationships/image" Target="../media/image114.png"/><Relationship Id="rId10" Type="http://schemas.openxmlformats.org/officeDocument/2006/relationships/tags" Target="../tags/tag341.xml"/><Relationship Id="rId19" Type="http://schemas.openxmlformats.org/officeDocument/2006/relationships/tags" Target="../tags/tag350.xml"/><Relationship Id="rId4" Type="http://schemas.openxmlformats.org/officeDocument/2006/relationships/tags" Target="../tags/tag335.xml"/><Relationship Id="rId9" Type="http://schemas.openxmlformats.org/officeDocument/2006/relationships/tags" Target="../tags/tag340.xml"/><Relationship Id="rId14" Type="http://schemas.openxmlformats.org/officeDocument/2006/relationships/tags" Target="../tags/tag345.xml"/><Relationship Id="rId22" Type="http://schemas.openxmlformats.org/officeDocument/2006/relationships/tags" Target="../tags/tag353.xml"/><Relationship Id="rId27" Type="http://schemas.openxmlformats.org/officeDocument/2006/relationships/notesSlide" Target="../notesSlides/notesSlide11.xml"/><Relationship Id="rId30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364.xml"/><Relationship Id="rId13" Type="http://schemas.openxmlformats.org/officeDocument/2006/relationships/image" Target="../media/image117.png"/><Relationship Id="rId3" Type="http://schemas.openxmlformats.org/officeDocument/2006/relationships/tags" Target="../tags/tag359.xml"/><Relationship Id="rId7" Type="http://schemas.openxmlformats.org/officeDocument/2006/relationships/tags" Target="../tags/tag363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6" Type="http://schemas.openxmlformats.org/officeDocument/2006/relationships/tags" Target="../tags/tag362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361.xml"/><Relationship Id="rId15" Type="http://schemas.openxmlformats.org/officeDocument/2006/relationships/image" Target="../media/image115.png"/><Relationship Id="rId10" Type="http://schemas.openxmlformats.org/officeDocument/2006/relationships/tags" Target="../tags/tag366.xml"/><Relationship Id="rId4" Type="http://schemas.openxmlformats.org/officeDocument/2006/relationships/tags" Target="../tags/tag360.xml"/><Relationship Id="rId9" Type="http://schemas.openxmlformats.org/officeDocument/2006/relationships/tags" Target="../tags/tag365.xml"/><Relationship Id="rId1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374.xml"/><Relationship Id="rId13" Type="http://schemas.openxmlformats.org/officeDocument/2006/relationships/image" Target="../media/image115.png"/><Relationship Id="rId3" Type="http://schemas.openxmlformats.org/officeDocument/2006/relationships/tags" Target="../tags/tag369.xml"/><Relationship Id="rId7" Type="http://schemas.openxmlformats.org/officeDocument/2006/relationships/tags" Target="../tags/tag373.xml"/><Relationship Id="rId12" Type="http://schemas.openxmlformats.org/officeDocument/2006/relationships/image" Target="../media/image116.png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tags" Target="../tags/tag372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371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70.xml"/><Relationship Id="rId9" Type="http://schemas.openxmlformats.org/officeDocument/2006/relationships/tags" Target="../tags/tag37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381.xml"/><Relationship Id="rId7" Type="http://schemas.openxmlformats.org/officeDocument/2006/relationships/image" Target="../media/image124.png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132.emf"/><Relationship Id="rId3" Type="http://schemas.openxmlformats.org/officeDocument/2006/relationships/tags" Target="../tags/tag384.xml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36.bin"/><Relationship Id="rId2" Type="http://schemas.openxmlformats.org/officeDocument/2006/relationships/tags" Target="../tags/tag383.xml"/><Relationship Id="rId1" Type="http://schemas.openxmlformats.org/officeDocument/2006/relationships/tags" Target="../tags/tag38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31.w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33.emf"/><Relationship Id="rId10" Type="http://schemas.openxmlformats.org/officeDocument/2006/relationships/oleObject" Target="../embeddings/oleObject35.bin"/><Relationship Id="rId4" Type="http://schemas.openxmlformats.org/officeDocument/2006/relationships/tags" Target="../tags/tag385.xml"/><Relationship Id="rId9" Type="http://schemas.openxmlformats.org/officeDocument/2006/relationships/image" Target="../media/image130.wmf"/><Relationship Id="rId14" Type="http://schemas.openxmlformats.org/officeDocument/2006/relationships/oleObject" Target="../embeddings/oleObject37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89.xml"/><Relationship Id="rId9" Type="http://schemas.openxmlformats.org/officeDocument/2006/relationships/tags" Target="../tags/tag39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EA5DD4-18CB-477A-BE2E-5727CEF65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7317" y="2615334"/>
            <a:ext cx="3451194" cy="80366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复习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49BF14B-8E21-43D4-A96C-FA5AD5EC1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0924" y="3155910"/>
            <a:ext cx="5932436" cy="79332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现代数字电子技术基础</a:t>
            </a:r>
          </a:p>
        </p:txBody>
      </p:sp>
    </p:spTree>
    <p:extLst>
      <p:ext uri="{BB962C8B-B14F-4D97-AF65-F5344CB8AC3E}">
        <p14:creationId xmlns:p14="http://schemas.microsoft.com/office/powerpoint/2010/main" val="2109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BFEF2A07-F198-D7DC-AE0E-581BCF5D42C7}"/>
              </a:ext>
            </a:extLst>
          </p:cNvPr>
          <p:cNvSpPr/>
          <p:nvPr/>
        </p:nvSpPr>
        <p:spPr>
          <a:xfrm>
            <a:off x="-348342" y="333815"/>
            <a:ext cx="730794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DCABD10D-3D39-7F14-1AD1-F02396DA4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35" y="505558"/>
            <a:ext cx="72117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BCD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码、余三码、格雷码、奇偶校验码；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1C185-9EBA-364F-CDEB-E9CD5FB724FF}"/>
              </a:ext>
            </a:extLst>
          </p:cNvPr>
          <p:cNvSpPr/>
          <p:nvPr/>
        </p:nvSpPr>
        <p:spPr>
          <a:xfrm>
            <a:off x="740429" y="1410485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1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）二进制码转换成格雷码：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27030D-78CF-88E0-FE6E-4107103F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1" b="63572"/>
          <a:stretch/>
        </p:blipFill>
        <p:spPr>
          <a:xfrm>
            <a:off x="1345082" y="2259391"/>
            <a:ext cx="7720728" cy="3693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B92EC5-530F-F526-4E6A-C4A9AFF2DFDF}"/>
              </a:ext>
            </a:extLst>
          </p:cNvPr>
          <p:cNvSpPr/>
          <p:nvPr/>
        </p:nvSpPr>
        <p:spPr>
          <a:xfrm>
            <a:off x="921275" y="1827379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 把二进制数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转换成格雷码。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D3B30E-949F-74CD-5C41-4A80AF9F8830}"/>
              </a:ext>
            </a:extLst>
          </p:cNvPr>
          <p:cNvSpPr txBox="1"/>
          <p:nvPr/>
        </p:nvSpPr>
        <p:spPr>
          <a:xfrm>
            <a:off x="3808056" y="259988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1       0       1       1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0BC93F7A-EA1A-51D5-1827-A995C23E5E0D}"/>
              </a:ext>
            </a:extLst>
          </p:cNvPr>
          <p:cNvSpPr/>
          <p:nvPr/>
        </p:nvSpPr>
        <p:spPr>
          <a:xfrm rot="16200000">
            <a:off x="4156660" y="2802735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0A2ABA14-E659-6958-743D-9BC20D0F01BA}"/>
              </a:ext>
            </a:extLst>
          </p:cNvPr>
          <p:cNvSpPr/>
          <p:nvPr/>
        </p:nvSpPr>
        <p:spPr>
          <a:xfrm rot="16200000">
            <a:off x="4676716" y="2800261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5B4A4CC-E87F-ABD5-5FC3-19913BDC54BE}"/>
              </a:ext>
            </a:extLst>
          </p:cNvPr>
          <p:cNvSpPr/>
          <p:nvPr/>
        </p:nvSpPr>
        <p:spPr>
          <a:xfrm rot="16200000">
            <a:off x="5196772" y="2800086"/>
            <a:ext cx="110443" cy="4746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6DC667-1907-CFCE-8D02-4BF3DD5EFD0A}"/>
              </a:ext>
            </a:extLst>
          </p:cNvPr>
          <p:cNvSpPr txBox="1"/>
          <p:nvPr/>
        </p:nvSpPr>
        <p:spPr>
          <a:xfrm>
            <a:off x="5347866" y="3680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01CC1CA-FFF2-BC0C-6101-3ED75B12CB1B}"/>
              </a:ext>
            </a:extLst>
          </p:cNvPr>
          <p:cNvCxnSpPr>
            <a:cxnSpLocks/>
          </p:cNvCxnSpPr>
          <p:nvPr/>
        </p:nvCxnSpPr>
        <p:spPr>
          <a:xfrm>
            <a:off x="3951124" y="3123107"/>
            <a:ext cx="0" cy="549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1DDE63-9EBF-4EA2-DA8F-94F0C33DE413}"/>
              </a:ext>
            </a:extLst>
          </p:cNvPr>
          <p:cNvCxnSpPr>
            <a:cxnSpLocks/>
          </p:cNvCxnSpPr>
          <p:nvPr/>
        </p:nvCxnSpPr>
        <p:spPr>
          <a:xfrm>
            <a:off x="5249532" y="3435027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5954602-EE39-DCDB-B860-41FEE76D37F9}"/>
              </a:ext>
            </a:extLst>
          </p:cNvPr>
          <p:cNvCxnSpPr>
            <a:cxnSpLocks/>
          </p:cNvCxnSpPr>
          <p:nvPr/>
        </p:nvCxnSpPr>
        <p:spPr>
          <a:xfrm>
            <a:off x="4731251" y="3439745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0855DB6-EB59-7989-100F-1B37DEC76218}"/>
              </a:ext>
            </a:extLst>
          </p:cNvPr>
          <p:cNvCxnSpPr>
            <a:cxnSpLocks/>
          </p:cNvCxnSpPr>
          <p:nvPr/>
        </p:nvCxnSpPr>
        <p:spPr>
          <a:xfrm>
            <a:off x="4212970" y="3439745"/>
            <a:ext cx="237310" cy="237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E6591C0-07A7-7194-7F47-98BE8E7D885A}"/>
              </a:ext>
            </a:extLst>
          </p:cNvPr>
          <p:cNvSpPr txBox="1"/>
          <p:nvPr/>
        </p:nvSpPr>
        <p:spPr>
          <a:xfrm>
            <a:off x="4038265" y="3111032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8B5B15-2A4D-BC9A-728D-E0B274F8D7C7}"/>
              </a:ext>
            </a:extLst>
          </p:cNvPr>
          <p:cNvSpPr txBox="1"/>
          <p:nvPr/>
        </p:nvSpPr>
        <p:spPr>
          <a:xfrm>
            <a:off x="6203753" y="2599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二进制数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8DE5A41-10FE-07A5-B532-6E631B3C1774}"/>
              </a:ext>
            </a:extLst>
          </p:cNvPr>
          <p:cNvSpPr txBox="1"/>
          <p:nvPr/>
        </p:nvSpPr>
        <p:spPr>
          <a:xfrm>
            <a:off x="6314559" y="36771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格雷码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AEBF736-339E-8E0D-55C9-4E32D91C9A28}"/>
              </a:ext>
            </a:extLst>
          </p:cNvPr>
          <p:cNvCxnSpPr>
            <a:cxnSpLocks/>
          </p:cNvCxnSpPr>
          <p:nvPr/>
        </p:nvCxnSpPr>
        <p:spPr>
          <a:xfrm>
            <a:off x="6753222" y="3029580"/>
            <a:ext cx="0" cy="6397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6780340-05C2-F888-27FE-AD0B7D5E7D09}"/>
              </a:ext>
            </a:extLst>
          </p:cNvPr>
          <p:cNvSpPr txBox="1"/>
          <p:nvPr/>
        </p:nvSpPr>
        <p:spPr>
          <a:xfrm>
            <a:off x="4816567" y="3680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2E3E77-7DC4-E323-1545-B296DEA71E7B}"/>
              </a:ext>
            </a:extLst>
          </p:cNvPr>
          <p:cNvSpPr txBox="1"/>
          <p:nvPr/>
        </p:nvSpPr>
        <p:spPr>
          <a:xfrm>
            <a:off x="4311848" y="3680339"/>
            <a:ext cx="24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C3EB78-E0BC-1996-6666-8E3599FF9FEC}"/>
              </a:ext>
            </a:extLst>
          </p:cNvPr>
          <p:cNvSpPr txBox="1"/>
          <p:nvPr/>
        </p:nvSpPr>
        <p:spPr>
          <a:xfrm>
            <a:off x="3811809" y="3680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E8BF774-8187-967E-BCB7-79E68DFD5109}"/>
              </a:ext>
            </a:extLst>
          </p:cNvPr>
          <p:cNvSpPr txBox="1"/>
          <p:nvPr/>
        </p:nvSpPr>
        <p:spPr>
          <a:xfrm>
            <a:off x="4557789" y="3108613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29FC2E-E7AE-1F7F-8163-FE6F9DD0251B}"/>
              </a:ext>
            </a:extLst>
          </p:cNvPr>
          <p:cNvSpPr txBox="1"/>
          <p:nvPr/>
        </p:nvSpPr>
        <p:spPr>
          <a:xfrm>
            <a:off x="5077313" y="3109944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7D38E0-6511-0A18-FBCD-A49392DBC333}"/>
              </a:ext>
            </a:extLst>
          </p:cNvPr>
          <p:cNvSpPr/>
          <p:nvPr/>
        </p:nvSpPr>
        <p:spPr>
          <a:xfrm>
            <a:off x="582764" y="4195428"/>
            <a:ext cx="3855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00025" algn="just"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2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）格雷码转换成二进制码：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6D2AEB4-DF4F-8ACF-E755-63A3A5AE2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67776"/>
          <a:stretch/>
        </p:blipFill>
        <p:spPr>
          <a:xfrm>
            <a:off x="1304388" y="4998555"/>
            <a:ext cx="8364907" cy="36933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A5A4A2E0-A7DD-361B-98B5-6F78196AEE34}"/>
              </a:ext>
            </a:extLst>
          </p:cNvPr>
          <p:cNvSpPr/>
          <p:nvPr/>
        </p:nvSpPr>
        <p:spPr>
          <a:xfrm>
            <a:off x="957443" y="4616648"/>
            <a:ext cx="442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/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 把格雷码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0110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转换成二进制数。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2F8C75A-E29D-9BE3-7472-D2438BC03C20}"/>
              </a:ext>
            </a:extLst>
          </p:cNvPr>
          <p:cNvSpPr txBox="1"/>
          <p:nvPr/>
        </p:nvSpPr>
        <p:spPr>
          <a:xfrm>
            <a:off x="3878949" y="531920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0       1       1       0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8C1067-8940-75F4-2B87-A4FD58373BED}"/>
              </a:ext>
            </a:extLst>
          </p:cNvPr>
          <p:cNvSpPr txBox="1"/>
          <p:nvPr/>
        </p:nvSpPr>
        <p:spPr>
          <a:xfrm>
            <a:off x="5426574" y="6399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66D0059-3656-5729-ABFB-0D500EE06A2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022017" y="5649057"/>
            <a:ext cx="4463" cy="7856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6EB752F-5D14-C4B5-F6F9-2099DC21DB4D}"/>
              </a:ext>
            </a:extLst>
          </p:cNvPr>
          <p:cNvSpPr txBox="1"/>
          <p:nvPr/>
        </p:nvSpPr>
        <p:spPr>
          <a:xfrm>
            <a:off x="4390518" y="5830347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3430D2-6DF5-5631-A63D-83EB700340E3}"/>
              </a:ext>
            </a:extLst>
          </p:cNvPr>
          <p:cNvSpPr txBox="1"/>
          <p:nvPr/>
        </p:nvSpPr>
        <p:spPr>
          <a:xfrm>
            <a:off x="4918720" y="63996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F325478-DEBF-2FC6-C647-5FD7E799173C}"/>
              </a:ext>
            </a:extLst>
          </p:cNvPr>
          <p:cNvSpPr txBox="1"/>
          <p:nvPr/>
        </p:nvSpPr>
        <p:spPr>
          <a:xfrm>
            <a:off x="4414001" y="6399654"/>
            <a:ext cx="24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B75AC0-6D70-2FB2-E4A2-FA1BD863E2E0}"/>
              </a:ext>
            </a:extLst>
          </p:cNvPr>
          <p:cNvSpPr txBox="1"/>
          <p:nvPr/>
        </p:nvSpPr>
        <p:spPr>
          <a:xfrm>
            <a:off x="3876439" y="63959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1F24EC6-62EE-153B-E61C-F13FDAAA740F}"/>
              </a:ext>
            </a:extLst>
          </p:cNvPr>
          <p:cNvCxnSpPr>
            <a:cxnSpLocks/>
          </p:cNvCxnSpPr>
          <p:nvPr/>
        </p:nvCxnSpPr>
        <p:spPr>
          <a:xfrm flipV="1">
            <a:off x="4222059" y="6230457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9698189-E781-F9AC-1C6C-CE7A1AE11D22}"/>
              </a:ext>
            </a:extLst>
          </p:cNvPr>
          <p:cNvCxnSpPr>
            <a:cxnSpLocks/>
          </p:cNvCxnSpPr>
          <p:nvPr/>
        </p:nvCxnSpPr>
        <p:spPr>
          <a:xfrm>
            <a:off x="4551051" y="5649057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621AB0A-104C-E7A3-D433-A46C073F8BCC}"/>
              </a:ext>
            </a:extLst>
          </p:cNvPr>
          <p:cNvCxnSpPr>
            <a:cxnSpLocks/>
          </p:cNvCxnSpPr>
          <p:nvPr/>
        </p:nvCxnSpPr>
        <p:spPr>
          <a:xfrm>
            <a:off x="4551051" y="6164872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0D1418B-F8F7-2E7E-C6ED-5F8AB08666F0}"/>
              </a:ext>
            </a:extLst>
          </p:cNvPr>
          <p:cNvSpPr txBox="1"/>
          <p:nvPr/>
        </p:nvSpPr>
        <p:spPr>
          <a:xfrm>
            <a:off x="4900259" y="5830347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C0433C3-61DC-E03B-7489-EC2DA6A2B453}"/>
              </a:ext>
            </a:extLst>
          </p:cNvPr>
          <p:cNvCxnSpPr>
            <a:cxnSpLocks/>
          </p:cNvCxnSpPr>
          <p:nvPr/>
        </p:nvCxnSpPr>
        <p:spPr>
          <a:xfrm flipV="1">
            <a:off x="4731800" y="6230457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0068825-C972-D473-AA00-290DFE4CBCF9}"/>
              </a:ext>
            </a:extLst>
          </p:cNvPr>
          <p:cNvCxnSpPr>
            <a:cxnSpLocks/>
          </p:cNvCxnSpPr>
          <p:nvPr/>
        </p:nvCxnSpPr>
        <p:spPr>
          <a:xfrm>
            <a:off x="5060792" y="5649057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7AE9254-46DB-55D9-7A8C-73590F017786}"/>
              </a:ext>
            </a:extLst>
          </p:cNvPr>
          <p:cNvCxnSpPr>
            <a:cxnSpLocks/>
          </p:cNvCxnSpPr>
          <p:nvPr/>
        </p:nvCxnSpPr>
        <p:spPr>
          <a:xfrm>
            <a:off x="5060792" y="6164872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46F7198-8924-68C9-2775-E42A39A613C5}"/>
              </a:ext>
            </a:extLst>
          </p:cNvPr>
          <p:cNvSpPr txBox="1"/>
          <p:nvPr/>
        </p:nvSpPr>
        <p:spPr>
          <a:xfrm>
            <a:off x="5406836" y="5830347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DC19841-C033-F59D-572D-BFCA06C071FD}"/>
              </a:ext>
            </a:extLst>
          </p:cNvPr>
          <p:cNvCxnSpPr>
            <a:cxnSpLocks/>
          </p:cNvCxnSpPr>
          <p:nvPr/>
        </p:nvCxnSpPr>
        <p:spPr>
          <a:xfrm flipV="1">
            <a:off x="5238377" y="6230457"/>
            <a:ext cx="191942" cy="189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7E96868-4988-DCEA-B096-A01A386F965F}"/>
              </a:ext>
            </a:extLst>
          </p:cNvPr>
          <p:cNvCxnSpPr>
            <a:cxnSpLocks/>
          </p:cNvCxnSpPr>
          <p:nvPr/>
        </p:nvCxnSpPr>
        <p:spPr>
          <a:xfrm>
            <a:off x="5567369" y="5649057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1A1AC71-B410-12E9-0848-E4CAEA874FE8}"/>
              </a:ext>
            </a:extLst>
          </p:cNvPr>
          <p:cNvCxnSpPr>
            <a:cxnSpLocks/>
          </p:cNvCxnSpPr>
          <p:nvPr/>
        </p:nvCxnSpPr>
        <p:spPr>
          <a:xfrm>
            <a:off x="5567369" y="6164872"/>
            <a:ext cx="0" cy="2680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FA00BA4F-FA66-CC13-DA73-78306C6CE0B9}"/>
              </a:ext>
            </a:extLst>
          </p:cNvPr>
          <p:cNvSpPr txBox="1"/>
          <p:nvPr/>
        </p:nvSpPr>
        <p:spPr>
          <a:xfrm>
            <a:off x="6366458" y="53620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格雷码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031FCB1-4520-8201-E06E-45F9749C326B}"/>
              </a:ext>
            </a:extLst>
          </p:cNvPr>
          <p:cNvSpPr txBox="1"/>
          <p:nvPr/>
        </p:nvSpPr>
        <p:spPr>
          <a:xfrm>
            <a:off x="6240531" y="6388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二进制数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B4F193C-02C8-D226-21E6-4C344976FD3C}"/>
              </a:ext>
            </a:extLst>
          </p:cNvPr>
          <p:cNvCxnSpPr>
            <a:cxnSpLocks/>
          </p:cNvCxnSpPr>
          <p:nvPr/>
        </p:nvCxnSpPr>
        <p:spPr>
          <a:xfrm>
            <a:off x="6814070" y="5779735"/>
            <a:ext cx="0" cy="6086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9FDBEC8-7E46-FB84-D84E-1E8F58F03B82}"/>
              </a:ext>
            </a:extLst>
          </p:cNvPr>
          <p:cNvSpPr txBox="1"/>
          <p:nvPr/>
        </p:nvSpPr>
        <p:spPr>
          <a:xfrm>
            <a:off x="8798282" y="289645"/>
            <a:ext cx="307648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5</a:t>
            </a:r>
            <a:r>
              <a:rPr lang="zh-CN" altLang="en-US" sz="2800" dirty="0"/>
              <a:t>的</a:t>
            </a:r>
            <a:r>
              <a:rPr lang="en-US" altLang="zh-CN" sz="2800" dirty="0"/>
              <a:t>4</a:t>
            </a:r>
            <a:r>
              <a:rPr lang="zh-CN" altLang="en-US" sz="2800" dirty="0"/>
              <a:t>位格雷码是？</a:t>
            </a:r>
            <a:endParaRPr lang="en-US" altLang="zh-CN" sz="28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F2DB040-B1E5-4B8A-7607-F15C52557AB1}"/>
              </a:ext>
            </a:extLst>
          </p:cNvPr>
          <p:cNvSpPr txBox="1"/>
          <p:nvPr/>
        </p:nvSpPr>
        <p:spPr>
          <a:xfrm>
            <a:off x="9760095" y="627050"/>
            <a:ext cx="9412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/>
          </a:p>
          <a:p>
            <a:r>
              <a:rPr lang="en-US" altLang="zh-CN" sz="2800" dirty="0"/>
              <a:t>0101</a:t>
            </a:r>
          </a:p>
          <a:p>
            <a:endParaRPr lang="en-US" altLang="zh-CN" sz="28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6CDA2B9-A2BC-F651-391F-B503F5EDD38F}"/>
              </a:ext>
            </a:extLst>
          </p:cNvPr>
          <p:cNvSpPr txBox="1"/>
          <p:nvPr/>
        </p:nvSpPr>
        <p:spPr>
          <a:xfrm>
            <a:off x="6947006" y="178409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91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1">
            <a:extLst>
              <a:ext uri="{FF2B5EF4-FFF2-40B4-BE49-F238E27FC236}">
                <a16:creationId xmlns:a16="http://schemas.microsoft.com/office/drawing/2014/main" id="{88A1AAE5-4A00-BA3D-F632-CB80D92A2F8D}"/>
              </a:ext>
            </a:extLst>
          </p:cNvPr>
          <p:cNvSpPr/>
          <p:nvPr/>
        </p:nvSpPr>
        <p:spPr>
          <a:xfrm>
            <a:off x="359229" y="350976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936D8DA1-FFFE-9CEA-8E0E-2843A8850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662" y="436499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逻辑代数基础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B31AA7-F7DA-AC99-6C67-E32BE6C55D7B}"/>
              </a:ext>
            </a:extLst>
          </p:cNvPr>
          <p:cNvSpPr txBox="1"/>
          <p:nvPr/>
        </p:nvSpPr>
        <p:spPr>
          <a:xfrm>
            <a:off x="731520" y="1341798"/>
            <a:ext cx="11724640" cy="4652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lnSpc>
                <a:spcPts val="4500"/>
              </a:lnSpc>
            </a:pP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逻辑代数的运算规则；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逻辑函数表述方法；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逻辑函数的标准形式；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逻辑代数化简法、卡诺图化简法。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indent="266700" algn="l">
              <a:lnSpc>
                <a:spcPts val="4500"/>
              </a:lnSpc>
            </a:pP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重点：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①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逻辑函数的运算规则及表述方法；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②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逻辑函数的化简；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lnSpc>
                <a:spcPts val="4500"/>
              </a:lnSpc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难点：逻辑函数的化简。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55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逻辑代数的基本运算；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8248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逻辑代数的运算规则；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逻辑函数的标准形式；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逻辑代数基础 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816121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代数化简；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4484983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卡诺图化简；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BD3647-98B1-BBFA-BB70-6ABB0D4AEDF7}"/>
              </a:ext>
            </a:extLst>
          </p:cNvPr>
          <p:cNvSpPr txBox="1"/>
          <p:nvPr/>
        </p:nvSpPr>
        <p:spPr>
          <a:xfrm>
            <a:off x="6931403" y="2654693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对偶  </a:t>
            </a:r>
            <a:r>
              <a:rPr lang="en-US" altLang="zh-CN" sz="2400" b="1" dirty="0"/>
              <a:t>* </a:t>
            </a:r>
            <a:r>
              <a:rPr lang="zh-CN" altLang="en-US" sz="2400" b="1" dirty="0"/>
              <a:t>，反演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C4F1B-3659-47B2-A6F4-60601289AF88}"/>
              </a:ext>
            </a:extLst>
          </p:cNvPr>
          <p:cNvSpPr txBox="1"/>
          <p:nvPr/>
        </p:nvSpPr>
        <p:spPr>
          <a:xfrm>
            <a:off x="6931403" y="194668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与或非，同或，异或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3DECC2-D23C-F1EC-7CC6-4FD0F3DFD8BE}"/>
              </a:ext>
            </a:extLst>
          </p:cNvPr>
          <p:cNvSpPr txBox="1"/>
          <p:nvPr/>
        </p:nvSpPr>
        <p:spPr>
          <a:xfrm>
            <a:off x="6931403" y="39351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常用公式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9AA660-6EA9-00DB-A60C-F3DD98025042}"/>
              </a:ext>
            </a:extLst>
          </p:cNvPr>
          <p:cNvSpPr txBox="1"/>
          <p:nvPr/>
        </p:nvSpPr>
        <p:spPr>
          <a:xfrm>
            <a:off x="6931403" y="33235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最小项之和，最大项之积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36B61B-5BA5-C7C7-0E48-EB5C473FB17F}"/>
              </a:ext>
            </a:extLst>
          </p:cNvPr>
          <p:cNvSpPr txBox="1"/>
          <p:nvPr/>
        </p:nvSpPr>
        <p:spPr>
          <a:xfrm>
            <a:off x="6931403" y="4572633"/>
            <a:ext cx="4305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画圈规则，最大，含未圈过的，约束项</a:t>
            </a:r>
            <a:r>
              <a:rPr lang="en-US" altLang="zh-CN" sz="2400" b="1" dirty="0"/>
              <a:t>x</a:t>
            </a:r>
            <a:r>
              <a:rPr lang="zh-CN" altLang="en-US" sz="2400" b="1" dirty="0"/>
              <a:t>按需可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可</a:t>
            </a:r>
            <a:r>
              <a:rPr lang="en-US" altLang="zh-CN" sz="2400" b="1" dirty="0"/>
              <a:t>1</a:t>
            </a:r>
          </a:p>
          <a:p>
            <a:endParaRPr lang="en-US" altLang="zh-CN" sz="2400" b="1" dirty="0"/>
          </a:p>
          <a:p>
            <a:r>
              <a:rPr lang="zh-CN" altLang="en-US" sz="2400" b="1" dirty="0"/>
              <a:t>圈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或者圈</a:t>
            </a:r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A8C755-8AA1-CE18-4EA1-5E3E070F03D2}"/>
              </a:ext>
            </a:extLst>
          </p:cNvPr>
          <p:cNvSpPr txBox="1"/>
          <p:nvPr/>
        </p:nvSpPr>
        <p:spPr>
          <a:xfrm>
            <a:off x="7323364" y="718457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B</a:t>
            </a:r>
          </a:p>
          <a:p>
            <a:r>
              <a:rPr lang="en-US" altLang="zh-CN" dirty="0"/>
              <a:t>1 0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0119729-7EBA-9A84-1BD0-E48B99D2F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 b="47912"/>
          <a:stretch/>
        </p:blipFill>
        <p:spPr>
          <a:xfrm>
            <a:off x="8636073" y="715707"/>
            <a:ext cx="1865538" cy="6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006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7FF8FAE-5ED1-862E-F694-9A931B242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984" y="4331589"/>
            <a:ext cx="3174037" cy="1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</a:rPr>
              <a:t>运用对偶规则时，同样应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注意运算的优先顺序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</a:rPr>
              <a:t>，必要时</a:t>
            </a:r>
            <a:r>
              <a:rPr lang="zh-CN" altLang="en-US" sz="2800" b="1" dirty="0">
                <a:solidFill>
                  <a:srgbClr val="0000FF"/>
                </a:solidFill>
                <a:latin typeface="+mn-ea"/>
                <a:ea typeface="+mn-ea"/>
              </a:rPr>
              <a:t>可加或减括号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。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8FFDA-1C62-D34D-9B9A-F463CDED6EE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6" y="2771885"/>
            <a:ext cx="2450804" cy="3322608"/>
          </a:xfrm>
          <a:prstGeom prst="rect">
            <a:avLst/>
          </a:prstGeom>
          <a:ln w="28575">
            <a:solidFill>
              <a:schemeClr val="accent5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0C4425-59F4-FC19-2BA3-3D29BE4EA31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84" y="2753271"/>
            <a:ext cx="3261643" cy="122540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129B0053-CBB4-7144-3529-3C5F6195D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48" y="140147"/>
            <a:ext cx="48248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逻辑代数的运算规则；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0BEEAE-C7B9-15A2-8709-6C0E61354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6" y="1142191"/>
            <a:ext cx="7641241" cy="652445"/>
          </a:xfrm>
          <a:prstGeom prst="rect">
            <a:avLst/>
          </a:prstGeom>
          <a:solidFill>
            <a:srgbClr val="FFC000"/>
          </a:solidFill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BD9E083-1BAD-E08F-DC83-8EE3EA080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732850"/>
              </p:ext>
            </p:extLst>
          </p:nvPr>
        </p:nvGraphicFramePr>
        <p:xfrm>
          <a:off x="7051450" y="5566107"/>
          <a:ext cx="3925078" cy="580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60160" imgH="215640" progId="Equation.DSMT4">
                  <p:embed/>
                </p:oleObj>
              </mc:Choice>
              <mc:Fallback>
                <p:oleObj name="Equation" r:id="rId5" imgW="1460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1450" y="5566107"/>
                        <a:ext cx="3925078" cy="5802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D71612-F8A3-112A-0B5A-3DA8E16BF03D}"/>
                  </a:ext>
                </a:extLst>
              </p:cNvPr>
              <p:cNvSpPr txBox="1"/>
              <p:nvPr/>
            </p:nvSpPr>
            <p:spPr>
              <a:xfrm>
                <a:off x="8695977" y="1133018"/>
                <a:ext cx="686190" cy="925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6000" i="1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ED71612-F8A3-112A-0B5A-3DA8E16BF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977" y="1133018"/>
                <a:ext cx="686190" cy="925382"/>
              </a:xfrm>
              <a:prstGeom prst="rect">
                <a:avLst/>
              </a:prstGeom>
              <a:blipFill>
                <a:blip r:embed="rId7"/>
                <a:stretch>
                  <a:fillRect l="-1786" r="-4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332541-19B5-035E-E820-3F73705B75B2}"/>
                  </a:ext>
                </a:extLst>
              </p:cNvPr>
              <p:cNvSpPr txBox="1"/>
              <p:nvPr/>
            </p:nvSpPr>
            <p:spPr>
              <a:xfrm>
                <a:off x="10645764" y="1133018"/>
                <a:ext cx="686190" cy="925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60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zh-CN" altLang="en-US" sz="6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60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332541-19B5-035E-E820-3F73705B7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64" y="1133018"/>
                <a:ext cx="686190" cy="925382"/>
              </a:xfrm>
              <a:prstGeom prst="rect">
                <a:avLst/>
              </a:prstGeom>
              <a:blipFill>
                <a:blip r:embed="rId8"/>
                <a:stretch>
                  <a:fillRect l="-885" r="-38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A3A513A-9DFC-B0B6-0CA5-08BD0DA0B09A}"/>
              </a:ext>
            </a:extLst>
          </p:cNvPr>
          <p:cNvSpPr txBox="1"/>
          <p:nvPr/>
        </p:nvSpPr>
        <p:spPr>
          <a:xfrm>
            <a:off x="9691657" y="108787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0000"/>
                </a:solidFill>
              </a:rPr>
              <a:t>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7475BC-6E93-11B0-356C-79B67F670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96" y="6198179"/>
            <a:ext cx="8980186" cy="646232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49C15CF-454B-FF10-3E5B-0AABED742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068974"/>
              </p:ext>
            </p:extLst>
          </p:nvPr>
        </p:nvGraphicFramePr>
        <p:xfrm>
          <a:off x="8150225" y="1951882"/>
          <a:ext cx="3443357" cy="1999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80800" imgH="685800" progId="Equation.DSMT4">
                  <p:embed/>
                </p:oleObj>
              </mc:Choice>
              <mc:Fallback>
                <p:oleObj name="Equation" r:id="rId10" imgW="1180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0225" y="1951882"/>
                        <a:ext cx="3443357" cy="1999517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5D13EDC-1501-3AB0-6882-51840E774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307779"/>
              </p:ext>
            </p:extLst>
          </p:nvPr>
        </p:nvGraphicFramePr>
        <p:xfrm>
          <a:off x="7930661" y="4030745"/>
          <a:ext cx="3990366" cy="1378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473120" imgH="507960" progId="Equation.DSMT4">
                  <p:embed/>
                </p:oleObj>
              </mc:Choice>
              <mc:Fallback>
                <p:oleObj name="Equation" r:id="rId12" imgW="1473120" imgH="5079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649C15CF-454B-FF10-3E5B-0AABED742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30661" y="4030745"/>
                        <a:ext cx="3990366" cy="137811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A6188D33-2ECF-E821-7CF9-7A9E04842149}"/>
              </a:ext>
            </a:extLst>
          </p:cNvPr>
          <p:cNvSpPr txBox="1"/>
          <p:nvPr/>
        </p:nvSpPr>
        <p:spPr>
          <a:xfrm>
            <a:off x="6876808" y="196320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8292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DEDBEBA6-6584-78A5-1674-46F2C869B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48" y="140147"/>
            <a:ext cx="48248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逻辑代数的运算规则；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99864531-D6C1-FB26-5273-CA10F538C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02" y="1435465"/>
            <a:ext cx="7239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None/>
              <a:defRPr kumimoji="1" sz="28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若干常用公式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A6A0BB-7C5E-7CFE-986C-B23532858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33" b="10601"/>
          <a:stretch/>
        </p:blipFill>
        <p:spPr>
          <a:xfrm>
            <a:off x="1333687" y="2086055"/>
            <a:ext cx="2400113" cy="5232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BC84818-3A65-B403-9670-C80638AA7D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838083"/>
              </p:ext>
            </p:extLst>
          </p:nvPr>
        </p:nvGraphicFramePr>
        <p:xfrm>
          <a:off x="4098744" y="2086055"/>
          <a:ext cx="1854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7000" imgH="266400" progId="Equation.DSMT4">
                  <p:embed/>
                </p:oleObj>
              </mc:Choice>
              <mc:Fallback>
                <p:oleObj name="Equation" r:id="rId3" imgW="9270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8744" y="2086055"/>
                        <a:ext cx="18542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0E40B58-43EB-003D-5BDD-F605C9A1E69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3" y="2859696"/>
            <a:ext cx="4755292" cy="621846"/>
          </a:xfrm>
          <a:prstGeom prst="rect">
            <a:avLst/>
          </a:prstGeom>
        </p:spPr>
      </p:pic>
      <p:sp>
        <p:nvSpPr>
          <p:cNvPr id="9" name="AutoShape 7">
            <a:extLst>
              <a:ext uri="{FF2B5EF4-FFF2-40B4-BE49-F238E27FC236}">
                <a16:creationId xmlns:a16="http://schemas.microsoft.com/office/drawing/2014/main" id="{75BB65EA-BF07-0B1A-D091-950C9E8CF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176" y="3657342"/>
            <a:ext cx="2209800" cy="1123712"/>
          </a:xfrm>
          <a:prstGeom prst="wedgeRoundRectCallout">
            <a:avLst>
              <a:gd name="adj1" fmla="val -108784"/>
              <a:gd name="adj2" fmla="val -84207"/>
              <a:gd name="adj3" fmla="val 16667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</a:rPr>
              <a:t>正负相对</a:t>
            </a:r>
            <a:r>
              <a:rPr lang="en-US" altLang="zh-CN" sz="2400" b="1" dirty="0">
                <a:solidFill>
                  <a:schemeClr val="tx1"/>
                </a:solidFill>
              </a:rPr>
              <a:t>,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</a:rPr>
              <a:t>与全完</a:t>
            </a:r>
            <a:r>
              <a:rPr lang="zh-CN" altLang="en-US" sz="2400" b="1" dirty="0">
                <a:latin typeface="Times New Roman" panose="02020603050405020304" pitchFamily="18" charset="0"/>
                <a:ea typeface="楷体_GB2312" panose="02010609030101010101" pitchFamily="49" charset="-122"/>
              </a:rPr>
              <a:t>。</a:t>
            </a:r>
          </a:p>
        </p:txBody>
      </p:sp>
      <p:graphicFrame>
        <p:nvGraphicFramePr>
          <p:cNvPr id="10" name="Object 19">
            <a:extLst>
              <a:ext uri="{FF2B5EF4-FFF2-40B4-BE49-F238E27FC236}">
                <a16:creationId xmlns:a16="http://schemas.microsoft.com/office/drawing/2014/main" id="{CA17EF89-9383-5E85-AA4C-6EEA0B97F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536740"/>
              </p:ext>
            </p:extLst>
          </p:nvPr>
        </p:nvGraphicFramePr>
        <p:xfrm>
          <a:off x="1459711" y="4120943"/>
          <a:ext cx="4159599" cy="523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000" imgH="203040" progId="Equation.DSMT4">
                  <p:embed/>
                </p:oleObj>
              </mc:Choice>
              <mc:Fallback>
                <p:oleObj name="Equation" r:id="rId6" imgW="1638000" imgH="203040" progId="Equation.DSMT4">
                  <p:embed/>
                  <p:pic>
                    <p:nvPicPr>
                      <p:cNvPr id="51219" name="Object 19">
                        <a:extLst>
                          <a:ext uri="{FF2B5EF4-FFF2-40B4-BE49-F238E27FC236}">
                            <a16:creationId xmlns:a16="http://schemas.microsoft.com/office/drawing/2014/main" id="{CFCA803E-216D-4038-AA5E-7864B26E01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711" y="4120943"/>
                        <a:ext cx="4159599" cy="523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4DA0256-5EE6-389B-837A-EF4E8A76869C}"/>
              </a:ext>
            </a:extLst>
          </p:cNvPr>
          <p:cNvSpPr txBox="1"/>
          <p:nvPr/>
        </p:nvSpPr>
        <p:spPr>
          <a:xfrm>
            <a:off x="1700224" y="4644163"/>
            <a:ext cx="3008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可用于</a:t>
            </a:r>
            <a:r>
              <a:rPr lang="zh-CN" altLang="zh-CN" sz="1800" b="1" dirty="0">
                <a:solidFill>
                  <a:schemeClr val="tx1"/>
                </a:solidFill>
              </a:rPr>
              <a:t>展开成最大项表达式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6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F423A14-24DF-FCB6-E230-FCEA92A6DFF4}"/>
              </a:ext>
            </a:extLst>
          </p:cNvPr>
          <p:cNvGrpSpPr/>
          <p:nvPr/>
        </p:nvGrpSpPr>
        <p:grpSpPr>
          <a:xfrm>
            <a:off x="1238235" y="929071"/>
            <a:ext cx="9715529" cy="5436486"/>
            <a:chOff x="1821123" y="1716105"/>
            <a:chExt cx="7699915" cy="440685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F81A5D68-7065-7B95-7890-D11E40AF6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201" y="1716105"/>
              <a:ext cx="518146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latin typeface="+mj-lt"/>
                  <a:ea typeface="宋体" panose="02010600030101010101" pitchFamily="2" charset="-122"/>
                </a:rPr>
                <a:t>3</a:t>
              </a:r>
              <a:r>
                <a: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变量逻辑函数的最小项和最大项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DE24C00-8B59-F2EB-219A-D2A496058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123" y="2282149"/>
              <a:ext cx="7699915" cy="3840813"/>
            </a:xfrm>
            <a:prstGeom prst="rect">
              <a:avLst/>
            </a:prstGeom>
          </p:spPr>
        </p:pic>
      </p:grpSp>
      <p:sp>
        <p:nvSpPr>
          <p:cNvPr id="5" name="Text Box 6">
            <a:extLst>
              <a:ext uri="{FF2B5EF4-FFF2-40B4-BE49-F238E27FC236}">
                <a16:creationId xmlns:a16="http://schemas.microsoft.com/office/drawing/2014/main" id="{8129AD42-F531-2418-47DC-A2F937FAF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08" y="270631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逻辑函数的标准形式；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81E8E3A-DABB-E9FE-BB9C-8B77A9191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015949"/>
              </p:ext>
            </p:extLst>
          </p:nvPr>
        </p:nvGraphicFramePr>
        <p:xfrm>
          <a:off x="8789491" y="280299"/>
          <a:ext cx="3331288" cy="104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03160" imgH="812520" progId="Equation.DSMT4">
                  <p:embed/>
                </p:oleObj>
              </mc:Choice>
              <mc:Fallback>
                <p:oleObj name="Equation" r:id="rId3" imgW="26031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89491" y="280299"/>
                        <a:ext cx="3331288" cy="104001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1582504-29AB-4DF5-9096-24F948285E70}"/>
              </a:ext>
            </a:extLst>
          </p:cNvPr>
          <p:cNvSpPr txBox="1"/>
          <p:nvPr/>
        </p:nvSpPr>
        <p:spPr>
          <a:xfrm>
            <a:off x="8098556" y="278642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性质</a:t>
            </a:r>
          </a:p>
        </p:txBody>
      </p:sp>
    </p:spTree>
    <p:extLst>
      <p:ext uri="{BB962C8B-B14F-4D97-AF65-F5344CB8AC3E}">
        <p14:creationId xmlns:p14="http://schemas.microsoft.com/office/powerpoint/2010/main" val="3628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41FE0A-856C-8766-858A-6048CEF9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53" y="3200406"/>
            <a:ext cx="2670279" cy="2737341"/>
          </a:xfrm>
          <a:prstGeom prst="rect">
            <a:avLst/>
          </a:prstGeom>
        </p:spPr>
      </p:pic>
      <p:sp>
        <p:nvSpPr>
          <p:cNvPr id="6" name="圆角矩形 22">
            <a:extLst>
              <a:ext uri="{FF2B5EF4-FFF2-40B4-BE49-F238E27FC236}">
                <a16:creationId xmlns:a16="http://schemas.microsoft.com/office/drawing/2014/main" id="{BCFF1FAC-6B9A-FA80-0BA3-61FFEFA5E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95" y="3752619"/>
            <a:ext cx="914400" cy="19050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374E093-16AE-2629-0ACF-C03A3A82F6B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115259" y="3705003"/>
            <a:ext cx="457200" cy="457200"/>
          </a:xfrm>
          <a:prstGeom prst="flowChartPunchedCard">
            <a:avLst/>
          </a:prstGeom>
          <a:noFill/>
          <a:ln w="28575">
            <a:solidFill>
              <a:srgbClr val="00528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0"/>
              </a:spcBef>
            </a:pP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4E473888-0387-971D-53C6-1EDC3DBC6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286" y="5246897"/>
            <a:ext cx="457200" cy="457200"/>
          </a:xfrm>
          <a:prstGeom prst="flowChartPunchedCard">
            <a:avLst/>
          </a:prstGeom>
          <a:noFill/>
          <a:ln w="28575">
            <a:solidFill>
              <a:srgbClr val="00528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0"/>
              </a:spcBef>
            </a:pP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D158DE9-48B4-8B1E-45A5-4CAEA2043FC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17266" y="5252018"/>
            <a:ext cx="457200" cy="457200"/>
          </a:xfrm>
          <a:prstGeom prst="flowChartPunchedCard">
            <a:avLst/>
          </a:prstGeom>
          <a:noFill/>
          <a:ln w="28575">
            <a:solidFill>
              <a:srgbClr val="00528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0"/>
              </a:spcBef>
            </a:pP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B3A8BFEE-3AD4-CF2D-4969-468DE2CD91A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21495" y="3726124"/>
            <a:ext cx="457200" cy="457200"/>
          </a:xfrm>
          <a:prstGeom prst="flowChartPunchedCard">
            <a:avLst/>
          </a:prstGeom>
          <a:noFill/>
          <a:ln w="28575">
            <a:solidFill>
              <a:srgbClr val="005286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0"/>
              </a:spcBef>
            </a:pP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41542E-B1EC-00AB-015D-F65A01F79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18" y="2882729"/>
            <a:ext cx="3042168" cy="295681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BB217D7-97CE-7204-C873-DFA55CA28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804008"/>
              </p:ext>
            </p:extLst>
          </p:nvPr>
        </p:nvGraphicFramePr>
        <p:xfrm>
          <a:off x="2275440" y="5839545"/>
          <a:ext cx="1574655" cy="623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40" imgH="266400" progId="Equation.DSMT4">
                  <p:embed/>
                </p:oleObj>
              </mc:Choice>
              <mc:Fallback>
                <p:oleObj name="Equation" r:id="rId4" imgW="6728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5440" y="5839545"/>
                        <a:ext cx="1574655" cy="623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ED8368ED-9EED-79C7-AEF4-828540F68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249562"/>
              </p:ext>
            </p:extLst>
          </p:nvPr>
        </p:nvGraphicFramePr>
        <p:xfrm>
          <a:off x="6662418" y="6128357"/>
          <a:ext cx="3416947" cy="825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74640" imgH="380880" progId="Equation.DSMT4">
                  <p:embed/>
                </p:oleObj>
              </mc:Choice>
              <mc:Fallback>
                <p:oleObj name="Equation" r:id="rId6" imgW="1574640" imgH="3808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BB217D7-97CE-7204-C873-DFA55CA28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62418" y="6128357"/>
                        <a:ext cx="3416947" cy="825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>
            <a:extLst>
              <a:ext uri="{FF2B5EF4-FFF2-40B4-BE49-F238E27FC236}">
                <a16:creationId xmlns:a16="http://schemas.microsoft.com/office/drawing/2014/main" id="{F32C2364-422A-453C-0DD9-249282F83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33" y="161483"/>
            <a:ext cx="10667720" cy="269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>
                <a:srgbClr val="A50021"/>
              </a:buClr>
              <a:buFontTx/>
              <a:buAutoNum type="arabicParenR"/>
            </a:pPr>
            <a:r>
              <a:rPr lang="zh-CN" altLang="en-US" sz="2400" b="1" dirty="0">
                <a:solidFill>
                  <a:schemeClr val="tx1"/>
                </a:solidFill>
              </a:rPr>
              <a:t>尽量画大圈，但每个圈内只能含有</a:t>
            </a:r>
            <a:r>
              <a:rPr lang="en-US" altLang="zh-CN" sz="2400" b="1" dirty="0">
                <a:solidFill>
                  <a:schemeClr val="tx1"/>
                </a:solidFill>
              </a:rPr>
              <a:t>2</a:t>
            </a:r>
            <a:r>
              <a:rPr lang="en-US" altLang="zh-CN" sz="2400" b="1" i="1" baseline="30000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=0,1,2,3…)</a:t>
            </a:r>
            <a:r>
              <a:rPr lang="zh-CN" altLang="en-US" sz="2400" b="1" dirty="0">
                <a:solidFill>
                  <a:schemeClr val="tx1"/>
                </a:solidFill>
              </a:rPr>
              <a:t>个相邻项。要特别注意对边相邻性和四角相邻性。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rgbClr val="A50021"/>
              </a:buClr>
              <a:buFontTx/>
              <a:buAutoNum type="arabicParenR"/>
            </a:pPr>
            <a:r>
              <a:rPr lang="zh-CN" altLang="en-US" sz="2400" b="1" dirty="0">
                <a:solidFill>
                  <a:schemeClr val="tx1"/>
                </a:solidFill>
              </a:rPr>
              <a:t>不能遗漏。</a:t>
            </a:r>
          </a:p>
          <a:p>
            <a:pPr>
              <a:lnSpc>
                <a:spcPct val="120000"/>
              </a:lnSpc>
              <a:spcBef>
                <a:spcPct val="0"/>
              </a:spcBef>
              <a:buClr>
                <a:srgbClr val="A50021"/>
              </a:buClr>
              <a:buFontTx/>
              <a:buAutoNum type="arabicParenR"/>
            </a:pPr>
            <a:r>
              <a:rPr lang="zh-CN" altLang="zh-CN" sz="2400" b="1" dirty="0">
                <a:solidFill>
                  <a:schemeClr val="tx1"/>
                </a:solidFill>
              </a:rPr>
              <a:t>同一方格可以被不同的圈包围，</a:t>
            </a:r>
            <a:r>
              <a:rPr lang="zh-CN" altLang="zh-CN" sz="2400" b="1" dirty="0">
                <a:solidFill>
                  <a:srgbClr val="FF0000"/>
                </a:solidFill>
              </a:rPr>
              <a:t>但新增圈中一定要有新的方格</a:t>
            </a:r>
            <a:r>
              <a:rPr lang="zh-CN" altLang="zh-CN" sz="2400" b="1" dirty="0">
                <a:solidFill>
                  <a:schemeClr val="tx1"/>
                </a:solidFill>
              </a:rPr>
              <a:t>，否则该圈为多余</a:t>
            </a:r>
            <a:r>
              <a:rPr lang="zh-CN" altLang="en-US" sz="2400" b="1" dirty="0">
                <a:solidFill>
                  <a:schemeClr val="tx1"/>
                </a:solidFill>
              </a:rPr>
              <a:t>。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>
                <a:srgbClr val="A50021"/>
              </a:buClr>
              <a:buFontTx/>
              <a:buAutoNum type="arabicParenR"/>
            </a:pPr>
            <a:r>
              <a:rPr lang="zh-CN" altLang="zh-CN" sz="2400" b="1" dirty="0">
                <a:solidFill>
                  <a:schemeClr val="tx1"/>
                </a:solidFill>
              </a:rPr>
              <a:t>圈尽可能大即圈内方格数尽可能多，</a:t>
            </a:r>
            <a:r>
              <a:rPr lang="zh-CN" altLang="en-US" sz="2400" b="1" dirty="0">
                <a:solidFill>
                  <a:schemeClr val="tx1"/>
                </a:solidFill>
              </a:rPr>
              <a:t>圈的个数尽量少。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0A33F1-E4B1-ACA1-4F10-06485B71C9A6}"/>
              </a:ext>
            </a:extLst>
          </p:cNvPr>
          <p:cNvSpPr txBox="1"/>
          <p:nvPr/>
        </p:nvSpPr>
        <p:spPr>
          <a:xfrm>
            <a:off x="4040595" y="29989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格雷码方式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48E705F-D2A2-79D0-4FB4-9F18BB8507D8}"/>
              </a:ext>
            </a:extLst>
          </p:cNvPr>
          <p:cNvCxnSpPr/>
          <p:nvPr/>
        </p:nvCxnSpPr>
        <p:spPr>
          <a:xfrm flipH="1">
            <a:off x="3442996" y="3200406"/>
            <a:ext cx="475861" cy="9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12BC0311-46AE-2A25-0E9F-989805729794}"/>
              </a:ext>
            </a:extLst>
          </p:cNvPr>
          <p:cNvSpPr txBox="1"/>
          <p:nvPr/>
        </p:nvSpPr>
        <p:spPr>
          <a:xfrm>
            <a:off x="10261600" y="2565610"/>
            <a:ext cx="185928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这部分自己课后习题做错的可以复盘一下</a:t>
            </a:r>
          </a:p>
        </p:txBody>
      </p:sp>
    </p:spTree>
    <p:extLst>
      <p:ext uri="{BB962C8B-B14F-4D97-AF65-F5344CB8AC3E}">
        <p14:creationId xmlns:p14="http://schemas.microsoft.com/office/powerpoint/2010/main" val="42242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/>
      <p:bldP spid="8" grpId="0" animBg="1"/>
      <p:bldP spid="9" grpId="0" animBg="1"/>
      <p:bldP spid="10" grpId="0" animBg="1"/>
      <p:bldP spid="17" grpId="0" uiExpand="1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AFE1EF5-4805-89D4-4B00-C803480FC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948" y="150828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19A3382-2D14-8DD7-8DF6-81F55C87A3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0388"/>
              </p:ext>
            </p:extLst>
          </p:nvPr>
        </p:nvGraphicFramePr>
        <p:xfrm>
          <a:off x="1036948" y="659875"/>
          <a:ext cx="9694647" cy="77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90560" imgH="203040" progId="Equation.DSMT4">
                  <p:embed/>
                </p:oleObj>
              </mc:Choice>
              <mc:Fallback>
                <p:oleObj name="Equation" r:id="rId2" imgW="2590560" imgH="203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948" y="659875"/>
                        <a:ext cx="9694647" cy="772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EACC16F-D685-E3C6-0DC5-87CE5D6E8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02352"/>
              </p:ext>
            </p:extLst>
          </p:nvPr>
        </p:nvGraphicFramePr>
        <p:xfrm>
          <a:off x="2655215" y="2601819"/>
          <a:ext cx="3440785" cy="3148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157">
                  <a:extLst>
                    <a:ext uri="{9D8B030D-6E8A-4147-A177-3AD203B41FA5}">
                      <a16:colId xmlns:a16="http://schemas.microsoft.com/office/drawing/2014/main" val="3787961717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3843422747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3817284382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1724412020"/>
                    </a:ext>
                  </a:extLst>
                </a:gridCol>
                <a:gridCol w="688157">
                  <a:extLst>
                    <a:ext uri="{9D8B030D-6E8A-4147-A177-3AD203B41FA5}">
                      <a16:colId xmlns:a16="http://schemas.microsoft.com/office/drawing/2014/main" val="3585617914"/>
                    </a:ext>
                  </a:extLst>
                </a:gridCol>
              </a:tblGrid>
              <a:tr h="629708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10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588152"/>
                  </a:ext>
                </a:extLst>
              </a:tr>
              <a:tr h="629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846239"/>
                  </a:ext>
                </a:extLst>
              </a:tr>
              <a:tr h="629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97135"/>
                  </a:ext>
                </a:extLst>
              </a:tr>
              <a:tr h="629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755873"/>
                  </a:ext>
                </a:extLst>
              </a:tr>
              <a:tr h="6297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X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75970"/>
                  </a:ext>
                </a:extLst>
              </a:tr>
            </a:tbl>
          </a:graphicData>
        </a:graphic>
      </p:graphicFrame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015F63D-5782-D02F-D055-830E0D5E9513}"/>
              </a:ext>
            </a:extLst>
          </p:cNvPr>
          <p:cNvSpPr/>
          <p:nvPr/>
        </p:nvSpPr>
        <p:spPr>
          <a:xfrm>
            <a:off x="5504421" y="3299381"/>
            <a:ext cx="886952" cy="584462"/>
          </a:xfrm>
          <a:custGeom>
            <a:avLst/>
            <a:gdLst>
              <a:gd name="connsiteX0" fmla="*/ 274210 w 886952"/>
              <a:gd name="connsiteY0" fmla="*/ 0 h 584462"/>
              <a:gd name="connsiteX1" fmla="*/ 38540 w 886952"/>
              <a:gd name="connsiteY1" fmla="*/ 235671 h 584462"/>
              <a:gd name="connsiteX2" fmla="*/ 10259 w 886952"/>
              <a:gd name="connsiteY2" fmla="*/ 348792 h 584462"/>
              <a:gd name="connsiteX3" fmla="*/ 833 w 886952"/>
              <a:gd name="connsiteY3" fmla="*/ 395926 h 584462"/>
              <a:gd name="connsiteX4" fmla="*/ 132808 w 886952"/>
              <a:gd name="connsiteY4" fmla="*/ 575035 h 584462"/>
              <a:gd name="connsiteX5" fmla="*/ 189369 w 886952"/>
              <a:gd name="connsiteY5" fmla="*/ 584462 h 584462"/>
              <a:gd name="connsiteX6" fmla="*/ 453319 w 886952"/>
              <a:gd name="connsiteY6" fmla="*/ 556182 h 584462"/>
              <a:gd name="connsiteX7" fmla="*/ 736123 w 886952"/>
              <a:gd name="connsiteY7" fmla="*/ 518475 h 584462"/>
              <a:gd name="connsiteX8" fmla="*/ 886952 w 886952"/>
              <a:gd name="connsiteY8" fmla="*/ 518475 h 58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6952" h="584462">
                <a:moveTo>
                  <a:pt x="274210" y="0"/>
                </a:moveTo>
                <a:cubicBezTo>
                  <a:pt x="69102" y="172723"/>
                  <a:pt x="138396" y="85885"/>
                  <a:pt x="38540" y="235671"/>
                </a:cubicBezTo>
                <a:cubicBezTo>
                  <a:pt x="29113" y="273378"/>
                  <a:pt x="19161" y="310958"/>
                  <a:pt x="10259" y="348792"/>
                </a:cubicBezTo>
                <a:cubicBezTo>
                  <a:pt x="6589" y="364389"/>
                  <a:pt x="-2837" y="380330"/>
                  <a:pt x="833" y="395926"/>
                </a:cubicBezTo>
                <a:cubicBezTo>
                  <a:pt x="22647" y="488633"/>
                  <a:pt x="50015" y="530879"/>
                  <a:pt x="132808" y="575035"/>
                </a:cubicBezTo>
                <a:cubicBezTo>
                  <a:pt x="149673" y="584030"/>
                  <a:pt x="170515" y="581320"/>
                  <a:pt x="189369" y="584462"/>
                </a:cubicBezTo>
                <a:lnTo>
                  <a:pt x="453319" y="556182"/>
                </a:lnTo>
                <a:cubicBezTo>
                  <a:pt x="511222" y="548944"/>
                  <a:pt x="659057" y="521439"/>
                  <a:pt x="736123" y="518475"/>
                </a:cubicBezTo>
                <a:cubicBezTo>
                  <a:pt x="786362" y="516543"/>
                  <a:pt x="836676" y="518475"/>
                  <a:pt x="886952" y="518475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A57C880-E1C0-2785-A49E-9DF9A63BCC67}"/>
              </a:ext>
            </a:extLst>
          </p:cNvPr>
          <p:cNvSpPr/>
          <p:nvPr/>
        </p:nvSpPr>
        <p:spPr>
          <a:xfrm>
            <a:off x="5596842" y="5203596"/>
            <a:ext cx="766251" cy="725864"/>
          </a:xfrm>
          <a:custGeom>
            <a:avLst/>
            <a:gdLst>
              <a:gd name="connsiteX0" fmla="*/ 59240 w 766251"/>
              <a:gd name="connsiteY0" fmla="*/ 725864 h 725864"/>
              <a:gd name="connsiteX1" fmla="*/ 12106 w 766251"/>
              <a:gd name="connsiteY1" fmla="*/ 575035 h 725864"/>
              <a:gd name="connsiteX2" fmla="*/ 78094 w 766251"/>
              <a:gd name="connsiteY2" fmla="*/ 84841 h 725864"/>
              <a:gd name="connsiteX3" fmla="*/ 106374 w 766251"/>
              <a:gd name="connsiteY3" fmla="*/ 65988 h 725864"/>
              <a:gd name="connsiteX4" fmla="*/ 294911 w 766251"/>
              <a:gd name="connsiteY4" fmla="*/ 0 h 725864"/>
              <a:gd name="connsiteX5" fmla="*/ 662556 w 766251"/>
              <a:gd name="connsiteY5" fmla="*/ 9427 h 725864"/>
              <a:gd name="connsiteX6" fmla="*/ 719117 w 766251"/>
              <a:gd name="connsiteY6" fmla="*/ 28280 h 725864"/>
              <a:gd name="connsiteX7" fmla="*/ 766251 w 766251"/>
              <a:gd name="connsiteY7" fmla="*/ 47134 h 725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6251" h="725864">
                <a:moveTo>
                  <a:pt x="59240" y="725864"/>
                </a:moveTo>
                <a:cubicBezTo>
                  <a:pt x="50470" y="699553"/>
                  <a:pt x="12328" y="587026"/>
                  <a:pt x="12106" y="575035"/>
                </a:cubicBezTo>
                <a:cubicBezTo>
                  <a:pt x="8083" y="357809"/>
                  <a:pt x="-37204" y="228965"/>
                  <a:pt x="78094" y="84841"/>
                </a:cubicBezTo>
                <a:cubicBezTo>
                  <a:pt x="85171" y="75994"/>
                  <a:pt x="96241" y="71055"/>
                  <a:pt x="106374" y="65988"/>
                </a:cubicBezTo>
                <a:cubicBezTo>
                  <a:pt x="195217" y="21567"/>
                  <a:pt x="194628" y="27349"/>
                  <a:pt x="294911" y="0"/>
                </a:cubicBezTo>
                <a:cubicBezTo>
                  <a:pt x="417459" y="3142"/>
                  <a:pt x="540239" y="1273"/>
                  <a:pt x="662556" y="9427"/>
                </a:cubicBezTo>
                <a:cubicBezTo>
                  <a:pt x="682385" y="10749"/>
                  <a:pt x="700665" y="20899"/>
                  <a:pt x="719117" y="28280"/>
                </a:cubicBezTo>
                <a:cubicBezTo>
                  <a:pt x="769766" y="48539"/>
                  <a:pt x="740506" y="47134"/>
                  <a:pt x="766251" y="47134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99D3140-9AD8-72EC-48AB-DD91B615FB91}"/>
              </a:ext>
            </a:extLst>
          </p:cNvPr>
          <p:cNvSpPr/>
          <p:nvPr/>
        </p:nvSpPr>
        <p:spPr>
          <a:xfrm>
            <a:off x="3214540" y="5269408"/>
            <a:ext cx="933254" cy="980563"/>
          </a:xfrm>
          <a:custGeom>
            <a:avLst/>
            <a:gdLst>
              <a:gd name="connsiteX0" fmla="*/ 0 w 933254"/>
              <a:gd name="connsiteY0" fmla="*/ 28456 h 980563"/>
              <a:gd name="connsiteX1" fmla="*/ 320512 w 933254"/>
              <a:gd name="connsiteY1" fmla="*/ 176 h 980563"/>
              <a:gd name="connsiteX2" fmla="*/ 518474 w 933254"/>
              <a:gd name="connsiteY2" fmla="*/ 9602 h 980563"/>
              <a:gd name="connsiteX3" fmla="*/ 735291 w 933254"/>
              <a:gd name="connsiteY3" fmla="*/ 47310 h 980563"/>
              <a:gd name="connsiteX4" fmla="*/ 829559 w 933254"/>
              <a:gd name="connsiteY4" fmla="*/ 103870 h 980563"/>
              <a:gd name="connsiteX5" fmla="*/ 886120 w 933254"/>
              <a:gd name="connsiteY5" fmla="*/ 151004 h 980563"/>
              <a:gd name="connsiteX6" fmla="*/ 933254 w 933254"/>
              <a:gd name="connsiteY6" fmla="*/ 254699 h 980563"/>
              <a:gd name="connsiteX7" fmla="*/ 772998 w 933254"/>
              <a:gd name="connsiteY7" fmla="*/ 650625 h 980563"/>
              <a:gd name="connsiteX8" fmla="*/ 707011 w 933254"/>
              <a:gd name="connsiteY8" fmla="*/ 744893 h 980563"/>
              <a:gd name="connsiteX9" fmla="*/ 678730 w 933254"/>
              <a:gd name="connsiteY9" fmla="*/ 792027 h 980563"/>
              <a:gd name="connsiteX10" fmla="*/ 452487 w 933254"/>
              <a:gd name="connsiteY10" fmla="*/ 942856 h 980563"/>
              <a:gd name="connsiteX11" fmla="*/ 377072 w 933254"/>
              <a:gd name="connsiteY11" fmla="*/ 971136 h 980563"/>
              <a:gd name="connsiteX12" fmla="*/ 348792 w 933254"/>
              <a:gd name="connsiteY12" fmla="*/ 980563 h 98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33254" h="980563">
                <a:moveTo>
                  <a:pt x="0" y="28456"/>
                </a:moveTo>
                <a:cubicBezTo>
                  <a:pt x="101026" y="17231"/>
                  <a:pt x="228585" y="2174"/>
                  <a:pt x="320512" y="176"/>
                </a:cubicBezTo>
                <a:cubicBezTo>
                  <a:pt x="386558" y="-1260"/>
                  <a:pt x="452487" y="6460"/>
                  <a:pt x="518474" y="9602"/>
                </a:cubicBezTo>
                <a:cubicBezTo>
                  <a:pt x="564401" y="16163"/>
                  <a:pt x="681863" y="29501"/>
                  <a:pt x="735291" y="47310"/>
                </a:cubicBezTo>
                <a:cubicBezTo>
                  <a:pt x="772842" y="59827"/>
                  <a:pt x="799632" y="79929"/>
                  <a:pt x="829559" y="103870"/>
                </a:cubicBezTo>
                <a:cubicBezTo>
                  <a:pt x="848723" y="119201"/>
                  <a:pt x="867266" y="135293"/>
                  <a:pt x="886120" y="151004"/>
                </a:cubicBezTo>
                <a:cubicBezTo>
                  <a:pt x="901831" y="185569"/>
                  <a:pt x="933254" y="216731"/>
                  <a:pt x="933254" y="254699"/>
                </a:cubicBezTo>
                <a:cubicBezTo>
                  <a:pt x="933254" y="420796"/>
                  <a:pt x="857075" y="517872"/>
                  <a:pt x="772998" y="650625"/>
                </a:cubicBezTo>
                <a:cubicBezTo>
                  <a:pt x="752475" y="683029"/>
                  <a:pt x="728287" y="712979"/>
                  <a:pt x="707011" y="744893"/>
                </a:cubicBezTo>
                <a:cubicBezTo>
                  <a:pt x="696848" y="760138"/>
                  <a:pt x="693193" y="780778"/>
                  <a:pt x="678730" y="792027"/>
                </a:cubicBezTo>
                <a:cubicBezTo>
                  <a:pt x="607186" y="847673"/>
                  <a:pt x="530422" y="896582"/>
                  <a:pt x="452487" y="942856"/>
                </a:cubicBezTo>
                <a:cubicBezTo>
                  <a:pt x="429402" y="956563"/>
                  <a:pt x="402303" y="961961"/>
                  <a:pt x="377072" y="971136"/>
                </a:cubicBezTo>
                <a:cubicBezTo>
                  <a:pt x="367734" y="974532"/>
                  <a:pt x="348792" y="980563"/>
                  <a:pt x="348792" y="980563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3F41735-D557-BCF3-411C-3F23225098F2}"/>
              </a:ext>
            </a:extLst>
          </p:cNvPr>
          <p:cNvSpPr/>
          <p:nvPr/>
        </p:nvSpPr>
        <p:spPr>
          <a:xfrm>
            <a:off x="3195687" y="3167406"/>
            <a:ext cx="847131" cy="716437"/>
          </a:xfrm>
          <a:custGeom>
            <a:avLst/>
            <a:gdLst>
              <a:gd name="connsiteX0" fmla="*/ 0 w 847131"/>
              <a:gd name="connsiteY0" fmla="*/ 537328 h 716437"/>
              <a:gd name="connsiteX1" fmla="*/ 329938 w 847131"/>
              <a:gd name="connsiteY1" fmla="*/ 631596 h 716437"/>
              <a:gd name="connsiteX2" fmla="*/ 480767 w 847131"/>
              <a:gd name="connsiteY2" fmla="*/ 688157 h 716437"/>
              <a:gd name="connsiteX3" fmla="*/ 584461 w 847131"/>
              <a:gd name="connsiteY3" fmla="*/ 716437 h 716437"/>
              <a:gd name="connsiteX4" fmla="*/ 763571 w 847131"/>
              <a:gd name="connsiteY4" fmla="*/ 622169 h 716437"/>
              <a:gd name="connsiteX5" fmla="*/ 820132 w 847131"/>
              <a:gd name="connsiteY5" fmla="*/ 556182 h 716437"/>
              <a:gd name="connsiteX6" fmla="*/ 829558 w 847131"/>
              <a:gd name="connsiteY6" fmla="*/ 282804 h 716437"/>
              <a:gd name="connsiteX7" fmla="*/ 754144 w 847131"/>
              <a:gd name="connsiteY7" fmla="*/ 179109 h 716437"/>
              <a:gd name="connsiteX8" fmla="*/ 688156 w 847131"/>
              <a:gd name="connsiteY8" fmla="*/ 122549 h 716437"/>
              <a:gd name="connsiteX9" fmla="*/ 631595 w 847131"/>
              <a:gd name="connsiteY9" fmla="*/ 65988 h 716437"/>
              <a:gd name="connsiteX10" fmla="*/ 593888 w 847131"/>
              <a:gd name="connsiteY10" fmla="*/ 47134 h 716437"/>
              <a:gd name="connsiteX11" fmla="*/ 565608 w 847131"/>
              <a:gd name="connsiteY11" fmla="*/ 28281 h 716437"/>
              <a:gd name="connsiteX12" fmla="*/ 556181 w 847131"/>
              <a:gd name="connsiteY12" fmla="*/ 0 h 71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47131" h="716437">
                <a:moveTo>
                  <a:pt x="0" y="537328"/>
                </a:moveTo>
                <a:cubicBezTo>
                  <a:pt x="133598" y="564048"/>
                  <a:pt x="93477" y="554489"/>
                  <a:pt x="329938" y="631596"/>
                </a:cubicBezTo>
                <a:cubicBezTo>
                  <a:pt x="380988" y="648243"/>
                  <a:pt x="429827" y="671177"/>
                  <a:pt x="480767" y="688157"/>
                </a:cubicBezTo>
                <a:cubicBezTo>
                  <a:pt x="514756" y="699487"/>
                  <a:pt x="549896" y="707010"/>
                  <a:pt x="584461" y="716437"/>
                </a:cubicBezTo>
                <a:cubicBezTo>
                  <a:pt x="662066" y="685395"/>
                  <a:pt x="698998" y="678131"/>
                  <a:pt x="763571" y="622169"/>
                </a:cubicBezTo>
                <a:cubicBezTo>
                  <a:pt x="785464" y="603196"/>
                  <a:pt x="801278" y="578178"/>
                  <a:pt x="820132" y="556182"/>
                </a:cubicBezTo>
                <a:cubicBezTo>
                  <a:pt x="842202" y="456861"/>
                  <a:pt x="863091" y="398305"/>
                  <a:pt x="829558" y="282804"/>
                </a:cubicBezTo>
                <a:cubicBezTo>
                  <a:pt x="817642" y="241759"/>
                  <a:pt x="782421" y="211157"/>
                  <a:pt x="754144" y="179109"/>
                </a:cubicBezTo>
                <a:cubicBezTo>
                  <a:pt x="734977" y="157386"/>
                  <a:pt x="709443" y="142199"/>
                  <a:pt x="688156" y="122549"/>
                </a:cubicBezTo>
                <a:cubicBezTo>
                  <a:pt x="668564" y="104464"/>
                  <a:pt x="652415" y="82644"/>
                  <a:pt x="631595" y="65988"/>
                </a:cubicBezTo>
                <a:cubicBezTo>
                  <a:pt x="620622" y="57209"/>
                  <a:pt x="606089" y="54106"/>
                  <a:pt x="593888" y="47134"/>
                </a:cubicBezTo>
                <a:cubicBezTo>
                  <a:pt x="584051" y="41513"/>
                  <a:pt x="575035" y="34565"/>
                  <a:pt x="565608" y="28281"/>
                </a:cubicBezTo>
                <a:lnTo>
                  <a:pt x="556181" y="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B92B4FB-5A2D-6201-ED3F-A1F2D1F2C4C8}"/>
              </a:ext>
            </a:extLst>
          </p:cNvPr>
          <p:cNvSpPr/>
          <p:nvPr/>
        </p:nvSpPr>
        <p:spPr>
          <a:xfrm>
            <a:off x="3469165" y="2248554"/>
            <a:ext cx="1193464" cy="1762813"/>
          </a:xfrm>
          <a:custGeom>
            <a:avLst/>
            <a:gdLst>
              <a:gd name="connsiteX0" fmla="*/ 19568 w 1106321"/>
              <a:gd name="connsiteY0" fmla="*/ 188536 h 1762813"/>
              <a:gd name="connsiteX1" fmla="*/ 715 w 1106321"/>
              <a:gd name="connsiteY1" fmla="*/ 565608 h 1762813"/>
              <a:gd name="connsiteX2" fmla="*/ 10141 w 1106321"/>
              <a:gd name="connsiteY2" fmla="*/ 1112363 h 1762813"/>
              <a:gd name="connsiteX3" fmla="*/ 47849 w 1106321"/>
              <a:gd name="connsiteY3" fmla="*/ 1244338 h 1762813"/>
              <a:gd name="connsiteX4" fmla="*/ 94983 w 1106321"/>
              <a:gd name="connsiteY4" fmla="*/ 1517716 h 1762813"/>
              <a:gd name="connsiteX5" fmla="*/ 104409 w 1106321"/>
              <a:gd name="connsiteY5" fmla="*/ 1574276 h 1762813"/>
              <a:gd name="connsiteX6" fmla="*/ 160970 w 1106321"/>
              <a:gd name="connsiteY6" fmla="*/ 1659118 h 1762813"/>
              <a:gd name="connsiteX7" fmla="*/ 226958 w 1106321"/>
              <a:gd name="connsiteY7" fmla="*/ 1715679 h 1762813"/>
              <a:gd name="connsiteX8" fmla="*/ 330653 w 1106321"/>
              <a:gd name="connsiteY8" fmla="*/ 1762813 h 1762813"/>
              <a:gd name="connsiteX9" fmla="*/ 604030 w 1106321"/>
              <a:gd name="connsiteY9" fmla="*/ 1743959 h 1762813"/>
              <a:gd name="connsiteX10" fmla="*/ 707725 w 1106321"/>
              <a:gd name="connsiteY10" fmla="*/ 1734532 h 1762813"/>
              <a:gd name="connsiteX11" fmla="*/ 736005 w 1106321"/>
              <a:gd name="connsiteY11" fmla="*/ 1715679 h 1762813"/>
              <a:gd name="connsiteX12" fmla="*/ 839700 w 1106321"/>
              <a:gd name="connsiteY12" fmla="*/ 1696825 h 1762813"/>
              <a:gd name="connsiteX13" fmla="*/ 924541 w 1106321"/>
              <a:gd name="connsiteY13" fmla="*/ 1668545 h 1762813"/>
              <a:gd name="connsiteX14" fmla="*/ 1047090 w 1106321"/>
              <a:gd name="connsiteY14" fmla="*/ 1593130 h 1762813"/>
              <a:gd name="connsiteX15" fmla="*/ 1103651 w 1106321"/>
              <a:gd name="connsiteY15" fmla="*/ 1385740 h 1762813"/>
              <a:gd name="connsiteX16" fmla="*/ 1094224 w 1106321"/>
              <a:gd name="connsiteY16" fmla="*/ 1159497 h 1762813"/>
              <a:gd name="connsiteX17" fmla="*/ 1075370 w 1106321"/>
              <a:gd name="connsiteY17" fmla="*/ 952107 h 1762813"/>
              <a:gd name="connsiteX18" fmla="*/ 1056517 w 1106321"/>
              <a:gd name="connsiteY18" fmla="*/ 735291 h 1762813"/>
              <a:gd name="connsiteX19" fmla="*/ 999956 w 1106321"/>
              <a:gd name="connsiteY19" fmla="*/ 348792 h 1762813"/>
              <a:gd name="connsiteX20" fmla="*/ 999956 w 1106321"/>
              <a:gd name="connsiteY20" fmla="*/ 0 h 176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6321" h="1762813">
                <a:moveTo>
                  <a:pt x="19568" y="188536"/>
                </a:moveTo>
                <a:cubicBezTo>
                  <a:pt x="-5645" y="339809"/>
                  <a:pt x="715" y="285918"/>
                  <a:pt x="715" y="565608"/>
                </a:cubicBezTo>
                <a:cubicBezTo>
                  <a:pt x="715" y="747887"/>
                  <a:pt x="-2487" y="930522"/>
                  <a:pt x="10141" y="1112363"/>
                </a:cubicBezTo>
                <a:cubicBezTo>
                  <a:pt x="13311" y="1158005"/>
                  <a:pt x="47849" y="1244338"/>
                  <a:pt x="47849" y="1244338"/>
                </a:cubicBezTo>
                <a:cubicBezTo>
                  <a:pt x="80236" y="1552026"/>
                  <a:pt x="43932" y="1313512"/>
                  <a:pt x="94983" y="1517716"/>
                </a:cubicBezTo>
                <a:cubicBezTo>
                  <a:pt x="99619" y="1536259"/>
                  <a:pt x="97877" y="1556313"/>
                  <a:pt x="104409" y="1574276"/>
                </a:cubicBezTo>
                <a:cubicBezTo>
                  <a:pt x="112964" y="1597801"/>
                  <a:pt x="145544" y="1638549"/>
                  <a:pt x="160970" y="1659118"/>
                </a:cubicBezTo>
                <a:cubicBezTo>
                  <a:pt x="177634" y="1709109"/>
                  <a:pt x="160298" y="1679319"/>
                  <a:pt x="226958" y="1715679"/>
                </a:cubicBezTo>
                <a:cubicBezTo>
                  <a:pt x="307633" y="1759684"/>
                  <a:pt x="238813" y="1732199"/>
                  <a:pt x="330653" y="1762813"/>
                </a:cubicBezTo>
                <a:lnTo>
                  <a:pt x="604030" y="1743959"/>
                </a:lnTo>
                <a:cubicBezTo>
                  <a:pt x="638640" y="1741363"/>
                  <a:pt x="673788" y="1741804"/>
                  <a:pt x="707725" y="1734532"/>
                </a:cubicBezTo>
                <a:cubicBezTo>
                  <a:pt x="718803" y="1732158"/>
                  <a:pt x="725112" y="1718791"/>
                  <a:pt x="736005" y="1715679"/>
                </a:cubicBezTo>
                <a:cubicBezTo>
                  <a:pt x="769785" y="1706028"/>
                  <a:pt x="805135" y="1703110"/>
                  <a:pt x="839700" y="1696825"/>
                </a:cubicBezTo>
                <a:cubicBezTo>
                  <a:pt x="977214" y="1628066"/>
                  <a:pt x="766170" y="1729457"/>
                  <a:pt x="924541" y="1668545"/>
                </a:cubicBezTo>
                <a:cubicBezTo>
                  <a:pt x="992002" y="1642598"/>
                  <a:pt x="996586" y="1633533"/>
                  <a:pt x="1047090" y="1593130"/>
                </a:cubicBezTo>
                <a:cubicBezTo>
                  <a:pt x="1065944" y="1524000"/>
                  <a:pt x="1095908" y="1456975"/>
                  <a:pt x="1103651" y="1385740"/>
                </a:cubicBezTo>
                <a:cubicBezTo>
                  <a:pt x="1111807" y="1310702"/>
                  <a:pt x="1099136" y="1234817"/>
                  <a:pt x="1094224" y="1159497"/>
                </a:cubicBezTo>
                <a:cubicBezTo>
                  <a:pt x="1089706" y="1090229"/>
                  <a:pt x="1081516" y="1021249"/>
                  <a:pt x="1075370" y="952107"/>
                </a:cubicBezTo>
                <a:cubicBezTo>
                  <a:pt x="1068947" y="879847"/>
                  <a:pt x="1069494" y="806666"/>
                  <a:pt x="1056517" y="735291"/>
                </a:cubicBezTo>
                <a:cubicBezTo>
                  <a:pt x="1033513" y="608774"/>
                  <a:pt x="1007485" y="474909"/>
                  <a:pt x="999956" y="348792"/>
                </a:cubicBezTo>
                <a:cubicBezTo>
                  <a:pt x="993027" y="232735"/>
                  <a:pt x="999956" y="116264"/>
                  <a:pt x="999956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FAD0464A-A893-639F-10BA-A719F8C49E11}"/>
              </a:ext>
            </a:extLst>
          </p:cNvPr>
          <p:cNvSpPr/>
          <p:nvPr/>
        </p:nvSpPr>
        <p:spPr>
          <a:xfrm rot="11180786">
            <a:off x="3489658" y="5165093"/>
            <a:ext cx="1106321" cy="1762813"/>
          </a:xfrm>
          <a:custGeom>
            <a:avLst/>
            <a:gdLst>
              <a:gd name="connsiteX0" fmla="*/ 19568 w 1106321"/>
              <a:gd name="connsiteY0" fmla="*/ 188536 h 1762813"/>
              <a:gd name="connsiteX1" fmla="*/ 715 w 1106321"/>
              <a:gd name="connsiteY1" fmla="*/ 565608 h 1762813"/>
              <a:gd name="connsiteX2" fmla="*/ 10141 w 1106321"/>
              <a:gd name="connsiteY2" fmla="*/ 1112363 h 1762813"/>
              <a:gd name="connsiteX3" fmla="*/ 47849 w 1106321"/>
              <a:gd name="connsiteY3" fmla="*/ 1244338 h 1762813"/>
              <a:gd name="connsiteX4" fmla="*/ 94983 w 1106321"/>
              <a:gd name="connsiteY4" fmla="*/ 1517716 h 1762813"/>
              <a:gd name="connsiteX5" fmla="*/ 104409 w 1106321"/>
              <a:gd name="connsiteY5" fmla="*/ 1574276 h 1762813"/>
              <a:gd name="connsiteX6" fmla="*/ 160970 w 1106321"/>
              <a:gd name="connsiteY6" fmla="*/ 1659118 h 1762813"/>
              <a:gd name="connsiteX7" fmla="*/ 226958 w 1106321"/>
              <a:gd name="connsiteY7" fmla="*/ 1715679 h 1762813"/>
              <a:gd name="connsiteX8" fmla="*/ 330653 w 1106321"/>
              <a:gd name="connsiteY8" fmla="*/ 1762813 h 1762813"/>
              <a:gd name="connsiteX9" fmla="*/ 604030 w 1106321"/>
              <a:gd name="connsiteY9" fmla="*/ 1743959 h 1762813"/>
              <a:gd name="connsiteX10" fmla="*/ 707725 w 1106321"/>
              <a:gd name="connsiteY10" fmla="*/ 1734532 h 1762813"/>
              <a:gd name="connsiteX11" fmla="*/ 736005 w 1106321"/>
              <a:gd name="connsiteY11" fmla="*/ 1715679 h 1762813"/>
              <a:gd name="connsiteX12" fmla="*/ 839700 w 1106321"/>
              <a:gd name="connsiteY12" fmla="*/ 1696825 h 1762813"/>
              <a:gd name="connsiteX13" fmla="*/ 924541 w 1106321"/>
              <a:gd name="connsiteY13" fmla="*/ 1668545 h 1762813"/>
              <a:gd name="connsiteX14" fmla="*/ 1047090 w 1106321"/>
              <a:gd name="connsiteY14" fmla="*/ 1593130 h 1762813"/>
              <a:gd name="connsiteX15" fmla="*/ 1103651 w 1106321"/>
              <a:gd name="connsiteY15" fmla="*/ 1385740 h 1762813"/>
              <a:gd name="connsiteX16" fmla="*/ 1094224 w 1106321"/>
              <a:gd name="connsiteY16" fmla="*/ 1159497 h 1762813"/>
              <a:gd name="connsiteX17" fmla="*/ 1075370 w 1106321"/>
              <a:gd name="connsiteY17" fmla="*/ 952107 h 1762813"/>
              <a:gd name="connsiteX18" fmla="*/ 1056517 w 1106321"/>
              <a:gd name="connsiteY18" fmla="*/ 735291 h 1762813"/>
              <a:gd name="connsiteX19" fmla="*/ 999956 w 1106321"/>
              <a:gd name="connsiteY19" fmla="*/ 348792 h 1762813"/>
              <a:gd name="connsiteX20" fmla="*/ 999956 w 1106321"/>
              <a:gd name="connsiteY20" fmla="*/ 0 h 176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6321" h="1762813">
                <a:moveTo>
                  <a:pt x="19568" y="188536"/>
                </a:moveTo>
                <a:cubicBezTo>
                  <a:pt x="-5645" y="339809"/>
                  <a:pt x="715" y="285918"/>
                  <a:pt x="715" y="565608"/>
                </a:cubicBezTo>
                <a:cubicBezTo>
                  <a:pt x="715" y="747887"/>
                  <a:pt x="-2487" y="930522"/>
                  <a:pt x="10141" y="1112363"/>
                </a:cubicBezTo>
                <a:cubicBezTo>
                  <a:pt x="13311" y="1158005"/>
                  <a:pt x="47849" y="1244338"/>
                  <a:pt x="47849" y="1244338"/>
                </a:cubicBezTo>
                <a:cubicBezTo>
                  <a:pt x="80236" y="1552026"/>
                  <a:pt x="43932" y="1313512"/>
                  <a:pt x="94983" y="1517716"/>
                </a:cubicBezTo>
                <a:cubicBezTo>
                  <a:pt x="99619" y="1536259"/>
                  <a:pt x="97877" y="1556313"/>
                  <a:pt x="104409" y="1574276"/>
                </a:cubicBezTo>
                <a:cubicBezTo>
                  <a:pt x="112964" y="1597801"/>
                  <a:pt x="145544" y="1638549"/>
                  <a:pt x="160970" y="1659118"/>
                </a:cubicBezTo>
                <a:cubicBezTo>
                  <a:pt x="177634" y="1709109"/>
                  <a:pt x="160298" y="1679319"/>
                  <a:pt x="226958" y="1715679"/>
                </a:cubicBezTo>
                <a:cubicBezTo>
                  <a:pt x="307633" y="1759684"/>
                  <a:pt x="238813" y="1732199"/>
                  <a:pt x="330653" y="1762813"/>
                </a:cubicBezTo>
                <a:lnTo>
                  <a:pt x="604030" y="1743959"/>
                </a:lnTo>
                <a:cubicBezTo>
                  <a:pt x="638640" y="1741363"/>
                  <a:pt x="673788" y="1741804"/>
                  <a:pt x="707725" y="1734532"/>
                </a:cubicBezTo>
                <a:cubicBezTo>
                  <a:pt x="718803" y="1732158"/>
                  <a:pt x="725112" y="1718791"/>
                  <a:pt x="736005" y="1715679"/>
                </a:cubicBezTo>
                <a:cubicBezTo>
                  <a:pt x="769785" y="1706028"/>
                  <a:pt x="805135" y="1703110"/>
                  <a:pt x="839700" y="1696825"/>
                </a:cubicBezTo>
                <a:cubicBezTo>
                  <a:pt x="977214" y="1628066"/>
                  <a:pt x="766170" y="1729457"/>
                  <a:pt x="924541" y="1668545"/>
                </a:cubicBezTo>
                <a:cubicBezTo>
                  <a:pt x="992002" y="1642598"/>
                  <a:pt x="996586" y="1633533"/>
                  <a:pt x="1047090" y="1593130"/>
                </a:cubicBezTo>
                <a:cubicBezTo>
                  <a:pt x="1065944" y="1524000"/>
                  <a:pt x="1095908" y="1456975"/>
                  <a:pt x="1103651" y="1385740"/>
                </a:cubicBezTo>
                <a:cubicBezTo>
                  <a:pt x="1111807" y="1310702"/>
                  <a:pt x="1099136" y="1234817"/>
                  <a:pt x="1094224" y="1159497"/>
                </a:cubicBezTo>
                <a:cubicBezTo>
                  <a:pt x="1089706" y="1090229"/>
                  <a:pt x="1081516" y="1021249"/>
                  <a:pt x="1075370" y="952107"/>
                </a:cubicBezTo>
                <a:cubicBezTo>
                  <a:pt x="1068947" y="879847"/>
                  <a:pt x="1069494" y="806666"/>
                  <a:pt x="1056517" y="735291"/>
                </a:cubicBezTo>
                <a:cubicBezTo>
                  <a:pt x="1033513" y="608774"/>
                  <a:pt x="1007485" y="474909"/>
                  <a:pt x="999956" y="348792"/>
                </a:cubicBezTo>
                <a:cubicBezTo>
                  <a:pt x="993027" y="232735"/>
                  <a:pt x="999956" y="116264"/>
                  <a:pt x="999956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62F2507-9A68-BA7C-04DC-1BDA1F8D6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256540"/>
              </p:ext>
            </p:extLst>
          </p:nvPr>
        </p:nvGraphicFramePr>
        <p:xfrm>
          <a:off x="6715811" y="3429000"/>
          <a:ext cx="4136589" cy="97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03040" progId="Equation.DSMT4">
                  <p:embed/>
                </p:oleObj>
              </mc:Choice>
              <mc:Fallback>
                <p:oleObj name="Equation" r:id="rId4" imgW="863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5811" y="3429000"/>
                        <a:ext cx="4136589" cy="973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B311BD6-F73A-98E4-F851-77FBB460AC88}"/>
              </a:ext>
            </a:extLst>
          </p:cNvPr>
          <p:cNvSpPr/>
          <p:nvPr/>
        </p:nvSpPr>
        <p:spPr>
          <a:xfrm>
            <a:off x="7965649" y="3429000"/>
            <a:ext cx="1187778" cy="973311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BAF7652-0C52-9AC1-4A0D-FC07329A6C1B}"/>
              </a:ext>
            </a:extLst>
          </p:cNvPr>
          <p:cNvSpPr/>
          <p:nvPr/>
        </p:nvSpPr>
        <p:spPr>
          <a:xfrm>
            <a:off x="9664622" y="3429004"/>
            <a:ext cx="1187778" cy="9733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4B4A57-D249-6BA1-D6D1-627C1897AE48}"/>
              </a:ext>
            </a:extLst>
          </p:cNvPr>
          <p:cNvSpPr txBox="1"/>
          <p:nvPr/>
        </p:nvSpPr>
        <p:spPr>
          <a:xfrm>
            <a:off x="2556552" y="2818623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AB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A6DA28-9F33-FD0E-B975-3973739D2620}"/>
              </a:ext>
            </a:extLst>
          </p:cNvPr>
          <p:cNvSpPr txBox="1"/>
          <p:nvPr/>
        </p:nvSpPr>
        <p:spPr>
          <a:xfrm>
            <a:off x="2850505" y="2549111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CD</a:t>
            </a:r>
            <a:endParaRPr lang="zh-CN" altLang="en-US" sz="2400" b="1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5C11384-92C5-7D36-908B-8EF734D8EAB2}"/>
              </a:ext>
            </a:extLst>
          </p:cNvPr>
          <p:cNvCxnSpPr/>
          <p:nvPr/>
        </p:nvCxnSpPr>
        <p:spPr>
          <a:xfrm flipH="1" flipV="1">
            <a:off x="2655215" y="2601819"/>
            <a:ext cx="653593" cy="565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17D92FE-B898-6749-F0D5-F89A9C9AE30D}"/>
              </a:ext>
            </a:extLst>
          </p:cNvPr>
          <p:cNvSpPr txBox="1"/>
          <p:nvPr/>
        </p:nvSpPr>
        <p:spPr>
          <a:xfrm>
            <a:off x="151917" y="8667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249137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523ED8A-CC2D-8C40-C3B5-25AA156F1AFF}"/>
              </a:ext>
            </a:extLst>
          </p:cNvPr>
          <p:cNvSpPr/>
          <p:nvPr/>
        </p:nvSpPr>
        <p:spPr>
          <a:xfrm>
            <a:off x="640495" y="503777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FFE442AC-7F9A-C0DF-AF3C-2D0FA0C39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928" y="589300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逻辑门电路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F196F0-B847-E4E9-64B9-65D39D4CF202}"/>
              </a:ext>
            </a:extLst>
          </p:cNvPr>
          <p:cNvSpPr txBox="1"/>
          <p:nvPr/>
        </p:nvSpPr>
        <p:spPr>
          <a:xfrm>
            <a:off x="945502" y="1583393"/>
            <a:ext cx="975318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分立元件逻辑门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CMOS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集成逻辑门；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TTL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集成逻辑门；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集成逻辑门相关概念。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重点：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①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基本逻辑门的逻辑运算与图形符号；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②CMOS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集成逻辑门的结构及功能。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难点：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①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分立元件逻辑门电路结构；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②CMOS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集成逻辑门的结构及功能。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53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CMOS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OC/OD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门、三态门；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门电路的输入阻抗、传输延迟、噪声容限；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逻辑门电路 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BB72D9E-CFE8-B1D3-0216-36FE51EAC49C}"/>
              </a:ext>
            </a:extLst>
          </p:cNvPr>
          <p:cNvSpPr/>
          <p:nvPr/>
        </p:nvSpPr>
        <p:spPr>
          <a:xfrm>
            <a:off x="4833257" y="4710070"/>
            <a:ext cx="2310493" cy="964382"/>
          </a:xfrm>
          <a:custGeom>
            <a:avLst/>
            <a:gdLst>
              <a:gd name="connsiteX0" fmla="*/ 0 w 2310493"/>
              <a:gd name="connsiteY0" fmla="*/ 41544 h 964382"/>
              <a:gd name="connsiteX1" fmla="*/ 48986 w 2310493"/>
              <a:gd name="connsiteY1" fmla="*/ 17052 h 964382"/>
              <a:gd name="connsiteX2" fmla="*/ 506186 w 2310493"/>
              <a:gd name="connsiteY2" fmla="*/ 17052 h 964382"/>
              <a:gd name="connsiteX3" fmla="*/ 906236 w 2310493"/>
              <a:gd name="connsiteY3" fmla="*/ 196666 h 964382"/>
              <a:gd name="connsiteX4" fmla="*/ 996043 w 2310493"/>
              <a:gd name="connsiteY4" fmla="*/ 253816 h 964382"/>
              <a:gd name="connsiteX5" fmla="*/ 1061358 w 2310493"/>
              <a:gd name="connsiteY5" fmla="*/ 335459 h 964382"/>
              <a:gd name="connsiteX6" fmla="*/ 1143000 w 2310493"/>
              <a:gd name="connsiteY6" fmla="*/ 506909 h 964382"/>
              <a:gd name="connsiteX7" fmla="*/ 1249136 w 2310493"/>
              <a:gd name="connsiteY7" fmla="*/ 743673 h 964382"/>
              <a:gd name="connsiteX8" fmla="*/ 1543050 w 2310493"/>
              <a:gd name="connsiteY8" fmla="*/ 915123 h 964382"/>
              <a:gd name="connsiteX9" fmla="*/ 1657350 w 2310493"/>
              <a:gd name="connsiteY9" fmla="*/ 955944 h 964382"/>
              <a:gd name="connsiteX10" fmla="*/ 2310493 w 2310493"/>
              <a:gd name="connsiteY10" fmla="*/ 964109 h 96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0493" h="964382">
                <a:moveTo>
                  <a:pt x="0" y="41544"/>
                </a:moveTo>
                <a:cubicBezTo>
                  <a:pt x="16329" y="33380"/>
                  <a:pt x="31184" y="21098"/>
                  <a:pt x="48986" y="17052"/>
                </a:cubicBezTo>
                <a:cubicBezTo>
                  <a:pt x="199696" y="-17200"/>
                  <a:pt x="354535" y="9469"/>
                  <a:pt x="506186" y="17052"/>
                </a:cubicBezTo>
                <a:cubicBezTo>
                  <a:pt x="1058820" y="210474"/>
                  <a:pt x="691114" y="35324"/>
                  <a:pt x="906236" y="196666"/>
                </a:cubicBezTo>
                <a:cubicBezTo>
                  <a:pt x="934622" y="217956"/>
                  <a:pt x="969600" y="230156"/>
                  <a:pt x="996043" y="253816"/>
                </a:cubicBezTo>
                <a:cubicBezTo>
                  <a:pt x="1022016" y="277055"/>
                  <a:pt x="1043858" y="305320"/>
                  <a:pt x="1061358" y="335459"/>
                </a:cubicBezTo>
                <a:cubicBezTo>
                  <a:pt x="1093142" y="390199"/>
                  <a:pt x="1143000" y="506909"/>
                  <a:pt x="1143000" y="506909"/>
                </a:cubicBezTo>
                <a:cubicBezTo>
                  <a:pt x="1160598" y="586096"/>
                  <a:pt x="1177459" y="694395"/>
                  <a:pt x="1249136" y="743673"/>
                </a:cubicBezTo>
                <a:cubicBezTo>
                  <a:pt x="1350847" y="813599"/>
                  <a:pt x="1423555" y="872446"/>
                  <a:pt x="1543050" y="915123"/>
                </a:cubicBezTo>
                <a:cubicBezTo>
                  <a:pt x="1581150" y="928730"/>
                  <a:pt x="1617132" y="951557"/>
                  <a:pt x="1657350" y="955944"/>
                </a:cubicBezTo>
                <a:cubicBezTo>
                  <a:pt x="1755920" y="966697"/>
                  <a:pt x="2205951" y="964109"/>
                  <a:pt x="2310493" y="9641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2821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/>
          <p:cNvSpPr/>
          <p:nvPr/>
        </p:nvSpPr>
        <p:spPr>
          <a:xfrm>
            <a:off x="-348343" y="516695"/>
            <a:ext cx="232344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7091" y="602218"/>
            <a:ext cx="1788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成绩组成</a:t>
            </a:r>
            <a:r>
              <a:rPr lang="zh-CN" altLang="en-US" sz="2800" kern="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1716" y="1282120"/>
            <a:ext cx="11953461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课程总成绩 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MOOC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(20%)+ 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(18%)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思政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(2%)+ 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期末线下考试</a:t>
            </a:r>
            <a:r>
              <a:rPr kumimoji="1"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(60%)</a:t>
            </a:r>
          </a:p>
          <a:p>
            <a:pPr marL="342900" lvl="0" indent="-34290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 ：单元测验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(30%)+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(10%,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有效回复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条以上满分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+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线上期中考试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(30%)+</a:t>
            </a: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线上期末考试</a:t>
            </a:r>
            <a:r>
              <a:rPr kumimoji="1" lang="en-US" altLang="zh-CN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(30%)</a:t>
            </a:r>
          </a:p>
          <a:p>
            <a:pPr marL="342900" lvl="0" indent="-342900"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作业成绩：包含课堂测验、课后作业、大作业、课内实验等构成</a:t>
            </a:r>
          </a:p>
          <a:p>
            <a:pPr lvl="0" algn="l" eaLnBrk="0" fontAlgn="base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作业分</a:t>
            </a: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18%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分配建议方案：</a:t>
            </a:r>
            <a:endParaRPr kumimoji="1"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l" eaLnBrk="0" fontAlgn="base" hangingPunct="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        课后作业10%+大作业5%+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课堂表现</a:t>
            </a: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3%;</a:t>
            </a: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成绩注意：每次单元测验有三次答题机会取最高分；</a:t>
            </a:r>
            <a:endParaRPr kumimoji="1"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讨论的有效回复</a:t>
            </a: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条以上为满分；</a:t>
            </a:r>
            <a:endParaRPr kumimoji="1" lang="en-US" altLang="zh-CN" sz="20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线上考试分为期中和期末，各只有一次答题机会。</a:t>
            </a: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思政成绩：思政题后期单独发给大家，以课后作业的形式布置，学生答完后上交，单独批阅计算分数。</a:t>
            </a: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DC1D4D8-01D7-1F7A-AA3D-97808816BF81}"/>
              </a:ext>
            </a:extLst>
          </p:cNvPr>
          <p:cNvSpPr/>
          <p:nvPr/>
        </p:nvSpPr>
        <p:spPr>
          <a:xfrm>
            <a:off x="5094514" y="1828800"/>
            <a:ext cx="746449" cy="401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B4B3D9D-15BF-384E-F809-951046AA5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5" y="2411067"/>
            <a:ext cx="2847653" cy="3539792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DC47FBF9-AB33-AC88-578E-C9B5ECCA3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11" y="1281279"/>
            <a:ext cx="14271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39A466D-7AB1-C2F7-D45D-D4A3586CC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90" y="276592"/>
            <a:ext cx="32089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CMOS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逻辑门；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10A9F9-19B7-3969-E3D6-3AD784A6ECBA}"/>
              </a:ext>
            </a:extLst>
          </p:cNvPr>
          <p:cNvSpPr/>
          <p:nvPr/>
        </p:nvSpPr>
        <p:spPr>
          <a:xfrm>
            <a:off x="4189689" y="1293324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集电极开路门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7561BC-2580-3011-E793-FCC7B70805C2}"/>
              </a:ext>
            </a:extLst>
          </p:cNvPr>
          <p:cNvSpPr/>
          <p:nvPr/>
        </p:nvSpPr>
        <p:spPr>
          <a:xfrm>
            <a:off x="4199473" y="1801431"/>
            <a:ext cx="3121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漏极开路门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OD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3B4EC2-21D0-3B4F-93D1-87265C68B396}"/>
              </a:ext>
            </a:extLst>
          </p:cNvPr>
          <p:cNvSpPr/>
          <p:nvPr/>
        </p:nvSpPr>
        <p:spPr>
          <a:xfrm>
            <a:off x="3163250" y="5453845"/>
            <a:ext cx="4846601" cy="1200329"/>
          </a:xfrm>
          <a:prstGeom prst="rect">
            <a:avLst/>
          </a:prstGeom>
          <a:solidFill>
            <a:srgbClr val="CC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OC/OD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门必须外接上拉电阻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RP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（将电阻的一端接于高电平称为上拉）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线与</a:t>
            </a:r>
            <a:r>
              <a:rPr lang="zh-CN" altLang="en-US" sz="2400" b="1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，电平转换，做驱动器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9F9ABE-BC2A-F011-CB59-FEB788A93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84" y="2469124"/>
            <a:ext cx="2597831" cy="2778693"/>
          </a:xfrm>
          <a:prstGeom prst="rect">
            <a:avLst/>
          </a:prstGeom>
        </p:spPr>
      </p:pic>
      <p:sp>
        <p:nvSpPr>
          <p:cNvPr id="12" name="Text Box 6">
            <a:extLst>
              <a:ext uri="{FF2B5EF4-FFF2-40B4-BE49-F238E27FC236}">
                <a16:creationId xmlns:a16="http://schemas.microsoft.com/office/drawing/2014/main" id="{CAD4B8C4-0A36-10A8-3672-21EB6FBF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156" y="315146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OC/OD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门、三态门；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1">
            <a:extLst>
              <a:ext uri="{FF2B5EF4-FFF2-40B4-BE49-F238E27FC236}">
                <a16:creationId xmlns:a16="http://schemas.microsoft.com/office/drawing/2014/main" id="{C1454981-DCA1-EB15-1888-629D5217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24" y="3755756"/>
            <a:ext cx="3351630" cy="152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3C323B-A2BB-253A-38A1-33B68B8C0C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6" r="56941"/>
          <a:stretch/>
        </p:blipFill>
        <p:spPr>
          <a:xfrm>
            <a:off x="8330681" y="2621902"/>
            <a:ext cx="2044960" cy="9428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AF48D4D-AFEC-A8E9-AE8E-7FA80208D258}"/>
              </a:ext>
            </a:extLst>
          </p:cNvPr>
          <p:cNvSpPr/>
          <p:nvPr/>
        </p:nvSpPr>
        <p:spPr>
          <a:xfrm>
            <a:off x="8998041" y="1287431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三态门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D78B95-B451-DCB6-EC2F-6346919C69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204" y="2018268"/>
            <a:ext cx="1733550" cy="6858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C9D3A5F-742C-F1D8-1599-1E1EAADE146D}"/>
              </a:ext>
            </a:extLst>
          </p:cNvPr>
          <p:cNvSpPr txBox="1"/>
          <p:nvPr/>
        </p:nvSpPr>
        <p:spPr>
          <a:xfrm>
            <a:off x="9554443" y="5720026"/>
            <a:ext cx="1415772" cy="461665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数据总线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4007FA-7FEA-F528-2A70-0B746EA40CE5}"/>
              </a:ext>
            </a:extLst>
          </p:cNvPr>
          <p:cNvSpPr txBox="1"/>
          <p:nvPr/>
        </p:nvSpPr>
        <p:spPr>
          <a:xfrm>
            <a:off x="6781269" y="4371278"/>
            <a:ext cx="1079142" cy="7694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4400" i="1" dirty="0">
                <a:solidFill>
                  <a:srgbClr val="FF0000"/>
                </a:solidFill>
              </a:rPr>
              <a:t>F</a:t>
            </a:r>
            <a:r>
              <a:rPr lang="en-US" altLang="zh-CN" sz="4400" dirty="0">
                <a:solidFill>
                  <a:srgbClr val="FF0000"/>
                </a:solidFill>
              </a:rPr>
              <a:t>=?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5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CC5EAE-43A2-05C1-03C7-A08AA339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36" y="294172"/>
            <a:ext cx="5162299" cy="6563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6AB045-0CD5-022C-5D94-B558538DF665}"/>
                  </a:ext>
                </a:extLst>
              </p:cNvPr>
              <p:cNvSpPr txBox="1"/>
              <p:nvPr/>
            </p:nvSpPr>
            <p:spPr>
              <a:xfrm>
                <a:off x="7949939" y="748287"/>
                <a:ext cx="3979807" cy="920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1=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zh-CN" sz="28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acc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F6AB045-0CD5-022C-5D94-B558538D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39" y="748287"/>
                <a:ext cx="3979807" cy="9208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D4C098B-760F-3A7F-0661-268CDD23F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34800"/>
              </p:ext>
            </p:extLst>
          </p:nvPr>
        </p:nvGraphicFramePr>
        <p:xfrm>
          <a:off x="380544" y="320040"/>
          <a:ext cx="3738972" cy="621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162">
                  <a:extLst>
                    <a:ext uri="{9D8B030D-6E8A-4147-A177-3AD203B41FA5}">
                      <a16:colId xmlns:a16="http://schemas.microsoft.com/office/drawing/2014/main" val="3553157670"/>
                    </a:ext>
                  </a:extLst>
                </a:gridCol>
                <a:gridCol w="623162">
                  <a:extLst>
                    <a:ext uri="{9D8B030D-6E8A-4147-A177-3AD203B41FA5}">
                      <a16:colId xmlns:a16="http://schemas.microsoft.com/office/drawing/2014/main" val="2929604918"/>
                    </a:ext>
                  </a:extLst>
                </a:gridCol>
                <a:gridCol w="623162">
                  <a:extLst>
                    <a:ext uri="{9D8B030D-6E8A-4147-A177-3AD203B41FA5}">
                      <a16:colId xmlns:a16="http://schemas.microsoft.com/office/drawing/2014/main" val="864897313"/>
                    </a:ext>
                  </a:extLst>
                </a:gridCol>
                <a:gridCol w="623162">
                  <a:extLst>
                    <a:ext uri="{9D8B030D-6E8A-4147-A177-3AD203B41FA5}">
                      <a16:colId xmlns:a16="http://schemas.microsoft.com/office/drawing/2014/main" val="1086382506"/>
                    </a:ext>
                  </a:extLst>
                </a:gridCol>
                <a:gridCol w="623162">
                  <a:extLst>
                    <a:ext uri="{9D8B030D-6E8A-4147-A177-3AD203B41FA5}">
                      <a16:colId xmlns:a16="http://schemas.microsoft.com/office/drawing/2014/main" val="2573635519"/>
                    </a:ext>
                  </a:extLst>
                </a:gridCol>
                <a:gridCol w="623162">
                  <a:extLst>
                    <a:ext uri="{9D8B030D-6E8A-4147-A177-3AD203B41FA5}">
                      <a16:colId xmlns:a16="http://schemas.microsoft.com/office/drawing/2014/main" val="3700689991"/>
                    </a:ext>
                  </a:extLst>
                </a:gridCol>
              </a:tblGrid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OUT1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OUT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24943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8295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374031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68422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875342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85734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53078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60722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535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58327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51984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4757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7915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33027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583037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083284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51334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E126C83-CACF-BF89-33EE-B1B93C7DC043}"/>
              </a:ext>
            </a:extLst>
          </p:cNvPr>
          <p:cNvSpPr txBox="1"/>
          <p:nvPr/>
        </p:nvSpPr>
        <p:spPr>
          <a:xfrm>
            <a:off x="4701557" y="102647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F86E5-CBE3-A628-65D7-EAEF653E436C}"/>
              </a:ext>
            </a:extLst>
          </p:cNvPr>
          <p:cNvSpPr txBox="1"/>
          <p:nvPr/>
        </p:nvSpPr>
        <p:spPr>
          <a:xfrm>
            <a:off x="5008051" y="305597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39D7F4-E74F-9621-A342-C059AFEFBBD3}"/>
              </a:ext>
            </a:extLst>
          </p:cNvPr>
          <p:cNvSpPr txBox="1"/>
          <p:nvPr/>
        </p:nvSpPr>
        <p:spPr>
          <a:xfrm>
            <a:off x="5850249" y="109858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9BD7B2-2645-44F4-556C-13E454009C94}"/>
              </a:ext>
            </a:extLst>
          </p:cNvPr>
          <p:cNvSpPr txBox="1"/>
          <p:nvPr/>
        </p:nvSpPr>
        <p:spPr>
          <a:xfrm>
            <a:off x="5872636" y="156025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4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7">
            <a:extLst>
              <a:ext uri="{FF2B5EF4-FFF2-40B4-BE49-F238E27FC236}">
                <a16:creationId xmlns:a16="http://schemas.microsoft.com/office/drawing/2014/main" id="{D399CE15-FF63-4295-B84F-18B49DD2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1"/>
          <a:stretch>
            <a:fillRect/>
          </a:stretch>
        </p:blipFill>
        <p:spPr bwMode="auto">
          <a:xfrm>
            <a:off x="5197476" y="2133600"/>
            <a:ext cx="54705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53DEBB51-EF6F-4F78-8DFD-BAD2DB9B6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276601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CN" sz="2400" b="1" dirty="0"/>
              <a:t>2</a:t>
            </a:r>
            <a:r>
              <a:rPr kumimoji="0" lang="zh-CN" altLang="en-US" sz="2400" b="1" dirty="0"/>
              <a:t>选</a:t>
            </a:r>
            <a:r>
              <a:rPr kumimoji="0" lang="en-US" altLang="zh-CN" sz="2400" b="1" dirty="0"/>
              <a:t>1</a:t>
            </a:r>
            <a:r>
              <a:rPr kumimoji="0" lang="zh-CN" altLang="en-US" sz="2400" b="1" dirty="0"/>
              <a:t>多路选择器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0B062-80E1-4178-BEED-FC6269097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100638"/>
            <a:ext cx="784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kumimoji="0" sz="24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S=0</a:t>
            </a:r>
            <a:r>
              <a:rPr lang="zh-CN" altLang="en-US" dirty="0"/>
              <a:t>时，</a:t>
            </a:r>
            <a:r>
              <a:rPr lang="en-US" altLang="zh-CN" dirty="0"/>
              <a:t>TG1</a:t>
            </a:r>
            <a:r>
              <a:rPr lang="zh-CN" altLang="en-US" dirty="0"/>
              <a:t>导通，</a:t>
            </a:r>
            <a:r>
              <a:rPr lang="en-US" altLang="zh-CN" dirty="0"/>
              <a:t>TG2</a:t>
            </a:r>
            <a:r>
              <a:rPr lang="zh-CN" altLang="en-US" dirty="0"/>
              <a:t>截止，输出高阻状态，输出</a:t>
            </a:r>
            <a:r>
              <a:rPr lang="en-US" altLang="zh-CN" dirty="0"/>
              <a:t>y=a;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245EF-5191-4F5F-9F93-19E6A3F0E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715001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Tx/>
              <a:buNone/>
              <a:defRPr kumimoji="0" sz="2400" b="1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S=1</a:t>
            </a:r>
            <a:r>
              <a:rPr lang="zh-CN" altLang="en-US" dirty="0"/>
              <a:t>时，</a:t>
            </a:r>
            <a:r>
              <a:rPr lang="en-US" altLang="zh-CN" dirty="0"/>
              <a:t>TG2</a:t>
            </a:r>
            <a:r>
              <a:rPr lang="zh-CN" altLang="en-US" dirty="0"/>
              <a:t>导通，</a:t>
            </a:r>
            <a:r>
              <a:rPr lang="en-US" altLang="zh-CN" dirty="0"/>
              <a:t>TG1</a:t>
            </a:r>
            <a:r>
              <a:rPr lang="zh-CN" altLang="en-US" dirty="0"/>
              <a:t>截止，输出高阻状态，输出</a:t>
            </a:r>
            <a:r>
              <a:rPr lang="en-US" altLang="zh-CN" dirty="0"/>
              <a:t>y=b;</a:t>
            </a:r>
          </a:p>
        </p:txBody>
      </p:sp>
      <p:graphicFrame>
        <p:nvGraphicFramePr>
          <p:cNvPr id="33799" name="Object 7">
            <a:extLst>
              <a:ext uri="{FF2B5EF4-FFF2-40B4-BE49-F238E27FC236}">
                <a16:creationId xmlns:a16="http://schemas.microsoft.com/office/drawing/2014/main" id="{73BD0204-C2B1-4688-9D94-CA686DA6EB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1" y="3886200"/>
          <a:ext cx="26130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25" imgH="241195" progId="Equation.DSMT4">
                  <p:embed/>
                </p:oleObj>
              </mc:Choice>
              <mc:Fallback>
                <p:oleObj name="Equation" r:id="rId4" imgW="863225" imgH="241195" progId="Equation.DSMT4">
                  <p:embed/>
                  <p:pic>
                    <p:nvPicPr>
                      <p:cNvPr id="33799" name="Object 7">
                        <a:extLst>
                          <a:ext uri="{FF2B5EF4-FFF2-40B4-BE49-F238E27FC236}">
                            <a16:creationId xmlns:a16="http://schemas.microsoft.com/office/drawing/2014/main" id="{73BD0204-C2B1-4688-9D94-CA686DA6EB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1" y="3886200"/>
                        <a:ext cx="26130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圆角矩形 1">
            <a:extLst>
              <a:ext uri="{FF2B5EF4-FFF2-40B4-BE49-F238E27FC236}">
                <a16:creationId xmlns:a16="http://schemas.microsoft.com/office/drawing/2014/main" id="{6E8BE3F0-3EBF-495E-A15C-BE241B12553C}"/>
              </a:ext>
            </a:extLst>
          </p:cNvPr>
          <p:cNvSpPr/>
          <p:nvPr/>
        </p:nvSpPr>
        <p:spPr>
          <a:xfrm>
            <a:off x="-348344" y="516695"/>
            <a:ext cx="3846455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9F9E9F1C-96FD-4682-B764-948E010CE95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44525"/>
            <a:ext cx="103632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CMOS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集成逻辑门</a:t>
            </a:r>
            <a:endParaRPr kumimoji="1" lang="en-US" altLang="zh-CN" sz="2800" b="1" dirty="0">
              <a:solidFill>
                <a:srgbClr val="0052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FB5068-4A2B-40BA-A884-0590A7D1D74C}"/>
              </a:ext>
            </a:extLst>
          </p:cNvPr>
          <p:cNvSpPr/>
          <p:nvPr/>
        </p:nvSpPr>
        <p:spPr>
          <a:xfrm>
            <a:off x="831111" y="1355706"/>
            <a:ext cx="63385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CMOS</a:t>
            </a:r>
            <a:r>
              <a:rPr kumimoji="1" lang="zh-CN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传输门及其构建的逻辑门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263B5DB9-80B9-4E48-A3C0-471B6E510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111" y="2020093"/>
            <a:ext cx="533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）传输门的结构和性能特点</a:t>
            </a:r>
          </a:p>
        </p:txBody>
      </p:sp>
      <p:sp>
        <p:nvSpPr>
          <p:cNvPr id="9" name="矩形标注 8">
            <a:extLst>
              <a:ext uri="{FF2B5EF4-FFF2-40B4-BE49-F238E27FC236}">
                <a16:creationId xmlns:a16="http://schemas.microsoft.com/office/drawing/2014/main" id="{8D009DF5-E44C-4E69-85ED-11AF42076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582734"/>
            <a:ext cx="2819400" cy="461665"/>
          </a:xfrm>
          <a:prstGeom prst="wedgeRectCallout">
            <a:avLst>
              <a:gd name="adj1" fmla="val 103966"/>
              <a:gd name="adj2" fmla="val -64766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选择控制信号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kumimoji="1"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37302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AC2E0CD1-A0BD-6BC9-E4D4-3E3AA7F0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388" y="298623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门电路的输入阻抗、传输延迟、噪声容限；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CAF73C-8054-AFBF-B583-C7CFACB3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81" r="39588"/>
          <a:stretch/>
        </p:blipFill>
        <p:spPr>
          <a:xfrm>
            <a:off x="421918" y="3705243"/>
            <a:ext cx="3795519" cy="13809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8436F2-AEA6-F84C-AAE3-FEABC9C71B7E}"/>
              </a:ext>
            </a:extLst>
          </p:cNvPr>
          <p:cNvSpPr txBox="1"/>
          <p:nvPr/>
        </p:nvSpPr>
        <p:spPr>
          <a:xfrm>
            <a:off x="421917" y="1443897"/>
            <a:ext cx="42008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若是</a:t>
            </a:r>
            <a:r>
              <a:rPr lang="en-US" altLang="zh-CN" sz="2800" dirty="0"/>
              <a:t>TTL</a:t>
            </a:r>
            <a:r>
              <a:rPr lang="zh-CN" altLang="en-US" sz="2800" dirty="0"/>
              <a:t>门，</a:t>
            </a:r>
            <a:r>
              <a:rPr lang="en-US" altLang="zh-CN" sz="2800" dirty="0"/>
              <a:t>F2=1; </a:t>
            </a:r>
          </a:p>
          <a:p>
            <a:endParaRPr lang="en-US" altLang="zh-CN" sz="2800" dirty="0"/>
          </a:p>
          <a:p>
            <a:r>
              <a:rPr lang="zh-CN" altLang="en-US" sz="2800" dirty="0"/>
              <a:t>若是</a:t>
            </a:r>
            <a:r>
              <a:rPr lang="en-US" altLang="zh-CN" sz="2800" dirty="0"/>
              <a:t>CMOS</a:t>
            </a:r>
            <a:r>
              <a:rPr lang="zh-CN" altLang="en-US" sz="2800" dirty="0"/>
              <a:t>门，输入电平不受电阻影响，</a:t>
            </a:r>
            <a:r>
              <a:rPr lang="en-US" altLang="zh-CN" sz="2800" dirty="0"/>
              <a:t>F2=0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405739-3767-9D24-F104-8D5A7D7C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93" y="2828892"/>
            <a:ext cx="4913802" cy="25910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E24F83-3068-3375-CF49-C1BF758F7003}"/>
              </a:ext>
            </a:extLst>
          </p:cNvPr>
          <p:cNvSpPr txBox="1"/>
          <p:nvPr/>
        </p:nvSpPr>
        <p:spPr>
          <a:xfrm>
            <a:off x="7751421" y="1398029"/>
            <a:ext cx="4653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传输延迟现象</a:t>
            </a:r>
          </a:p>
        </p:txBody>
      </p:sp>
    </p:spTree>
    <p:extLst>
      <p:ext uri="{BB962C8B-B14F-4D97-AF65-F5344CB8AC3E}">
        <p14:creationId xmlns:p14="http://schemas.microsoft.com/office/powerpoint/2010/main" val="29773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5FD8E96-F7D4-07F7-A5AB-6B25B7C62A0B}"/>
              </a:ext>
            </a:extLst>
          </p:cNvPr>
          <p:cNvSpPr/>
          <p:nvPr/>
        </p:nvSpPr>
        <p:spPr>
          <a:xfrm>
            <a:off x="6696867" y="1841000"/>
            <a:ext cx="556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噪声容限</a:t>
            </a: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规定输入端所允许加入的干扰噪声的大小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E491B0-0F97-8064-28B8-D3430A60025C}"/>
              </a:ext>
            </a:extLst>
          </p:cNvPr>
          <p:cNvSpPr/>
          <p:nvPr/>
        </p:nvSpPr>
        <p:spPr>
          <a:xfrm>
            <a:off x="6858000" y="2938266"/>
            <a:ext cx="4724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高电平噪声容限</a:t>
            </a:r>
            <a:r>
              <a:rPr lang="en-US" altLang="zh-CN" sz="24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允许叠加在输入高电平上的最大噪声电压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24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NH 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OH(min) 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IH(min)</a:t>
            </a:r>
            <a:endParaRPr lang="zh-CN" altLang="zh-CN" sz="2400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低电平噪声容限</a:t>
            </a:r>
            <a:r>
              <a:rPr lang="en-US" altLang="zh-CN" sz="2400" b="1" i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</a:t>
            </a:r>
            <a:r>
              <a:rPr lang="zh-CN" altLang="en-US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允许叠加在输入低电平上的最大噪声电压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 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IL(max)</a:t>
            </a: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V</a:t>
            </a:r>
            <a:r>
              <a:rPr lang="en-US" altLang="zh-CN" sz="2400" b="1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OL(max) </a:t>
            </a:r>
            <a:endParaRPr lang="zh-CN" altLang="zh-CN" sz="2400" b="1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CA4440-FB0D-A0D0-6819-C5E8950D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733"/>
            <a:ext cx="7315834" cy="3816427"/>
          </a:xfrm>
          <a:prstGeom prst="rect">
            <a:avLst/>
          </a:prstGeom>
        </p:spPr>
      </p:pic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411DEEFC-5F26-F76E-EBDB-7E7DF27100A6}"/>
              </a:ext>
            </a:extLst>
          </p:cNvPr>
          <p:cNvSpPr txBox="1">
            <a:spLocks/>
          </p:cNvSpPr>
          <p:nvPr/>
        </p:nvSpPr>
        <p:spPr bwMode="auto">
          <a:xfrm>
            <a:off x="9652000" y="6248400"/>
            <a:ext cx="2540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0" fontAlgn="base" latinLnBrk="0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6A863527-37A5-419C-B385-C88221A22F59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24</a:t>
            </a:fld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/35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8CD0A44-3AE7-7E6E-8B71-B4D1AA60B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6253" y="1270112"/>
            <a:ext cx="510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0"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逻辑器件的逻辑电平与噪声容限</a:t>
            </a:r>
            <a:endParaRPr kumimoji="0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49640F61-768D-3DBF-BFF2-4CBA51F1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19" y="282877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门电路的输入阻抗、传输延迟、噪声容限；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96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206EF887-C7AF-D8C6-0F3D-753946D32D4F}"/>
              </a:ext>
            </a:extLst>
          </p:cNvPr>
          <p:cNvSpPr/>
          <p:nvPr/>
        </p:nvSpPr>
        <p:spPr>
          <a:xfrm>
            <a:off x="255882" y="427225"/>
            <a:ext cx="632711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D2635643-03B4-E8BE-4DFA-A1F763246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15" y="512748"/>
            <a:ext cx="6073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组合逻辑电路的分析与设计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83C1D1-1F26-67BE-B0DB-18F15CD1BF1A}"/>
              </a:ext>
            </a:extLst>
          </p:cNvPr>
          <p:cNvSpPr txBox="1"/>
          <p:nvPr/>
        </p:nvSpPr>
        <p:spPr>
          <a:xfrm>
            <a:off x="1645920" y="1745953"/>
            <a:ext cx="89001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tabLst>
                <a:tab pos="1278890" algn="l"/>
              </a:tabLst>
            </a:pP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组合逻辑电路分析、组合逻辑电路手工设计方法；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编码器、译码器、数据选择器与数据分配器、加法器、比较器；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可编程逻辑器件的结构与原理；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en-US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重点：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①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组合逻辑电路的分析设计；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②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常用集成电路的分析设计；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难点：常用集成电路的分析设计。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6855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组合逻辑电路的手工分析与设计；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8248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优先编码器；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译码器、数据选择器；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632711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6073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组合逻辑电路的分析与设计 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816121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加法器、数值比较器；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4484983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组合电路的竞争、冒险；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AD74E96-FDD2-15EA-E3A6-4C263C6FA07F}"/>
              </a:ext>
            </a:extLst>
          </p:cNvPr>
          <p:cNvSpPr txBox="1"/>
          <p:nvPr/>
        </p:nvSpPr>
        <p:spPr>
          <a:xfrm>
            <a:off x="7219950" y="3122147"/>
            <a:ext cx="4479111" cy="1569660"/>
          </a:xfrm>
          <a:prstGeom prst="rect">
            <a:avLst/>
          </a:prstGeom>
          <a:solidFill>
            <a:srgbClr val="CCFFFF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译码器：</a:t>
            </a:r>
            <a:r>
              <a:rPr lang="en-US" altLang="zh-CN" sz="2400" dirty="0"/>
              <a:t>74LS138</a:t>
            </a:r>
          </a:p>
          <a:p>
            <a:r>
              <a:rPr lang="zh-CN" altLang="en-US" sz="2400" dirty="0"/>
              <a:t>数据选择器：</a:t>
            </a:r>
            <a:r>
              <a:rPr lang="en-US" altLang="zh-CN" sz="2400" dirty="0"/>
              <a:t>74LS151</a:t>
            </a:r>
            <a:r>
              <a:rPr lang="zh-CN" altLang="en-US" sz="2400" dirty="0"/>
              <a:t>（</a:t>
            </a:r>
            <a:r>
              <a:rPr lang="en-US" altLang="zh-CN" sz="2400" dirty="0"/>
              <a:t>8</a:t>
            </a:r>
            <a:r>
              <a:rPr lang="zh-CN" altLang="en-US" sz="2400" dirty="0"/>
              <a:t>选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                      74LS153 (4</a:t>
            </a:r>
            <a:r>
              <a:rPr lang="zh-CN" altLang="en-US" sz="2400" dirty="0"/>
              <a:t>选</a:t>
            </a:r>
            <a:r>
              <a:rPr lang="en-US" altLang="zh-CN" sz="2400" dirty="0"/>
              <a:t>1)</a:t>
            </a:r>
          </a:p>
          <a:p>
            <a:r>
              <a:rPr lang="zh-CN" altLang="en-US" sz="2400" dirty="0"/>
              <a:t>半加器、全加器</a:t>
            </a:r>
            <a:endParaRPr lang="en-US" altLang="zh-CN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CB1ABB-1D1B-D132-67A7-B43D8A5E6DFB}"/>
              </a:ext>
            </a:extLst>
          </p:cNvPr>
          <p:cNvSpPr txBox="1"/>
          <p:nvPr/>
        </p:nvSpPr>
        <p:spPr>
          <a:xfrm>
            <a:off x="251341" y="1489604"/>
            <a:ext cx="410881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电路符合要看懂，真值表，卡诺图化简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61C5488-F514-0121-71CF-11E606E1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8" y="1926925"/>
            <a:ext cx="1885950" cy="3190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6D82113-71A4-38D8-0C8C-A25F23229C29}"/>
              </a:ext>
            </a:extLst>
          </p:cNvPr>
          <p:cNvSpPr txBox="1"/>
          <p:nvPr/>
        </p:nvSpPr>
        <p:spPr>
          <a:xfrm>
            <a:off x="0" y="2088187"/>
            <a:ext cx="6463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异或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476ACA-75ED-9E1D-49C0-846A09385BD0}"/>
              </a:ext>
            </a:extLst>
          </p:cNvPr>
          <p:cNvSpPr txBox="1"/>
          <p:nvPr/>
        </p:nvSpPr>
        <p:spPr>
          <a:xfrm>
            <a:off x="346458" y="5807795"/>
            <a:ext cx="1135984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同一个门的多个输入信号的有不同延迟（竞争），可能导致输出存在毛刺（冒险）</a:t>
            </a:r>
          </a:p>
        </p:txBody>
      </p:sp>
    </p:spTree>
    <p:extLst>
      <p:ext uri="{BB962C8B-B14F-4D97-AF65-F5344CB8AC3E}">
        <p14:creationId xmlns:p14="http://schemas.microsoft.com/office/powerpoint/2010/main" val="16163819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6">
            <a:extLst>
              <a:ext uri="{FF2B5EF4-FFF2-40B4-BE49-F238E27FC236}">
                <a16:creationId xmlns:a16="http://schemas.microsoft.com/office/drawing/2014/main" id="{385BB0A7-87C8-98E4-38B8-96E1A807D0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16" y="4927520"/>
            <a:ext cx="1353429" cy="63403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" name="PA-图片 3">
            <a:extLst>
              <a:ext uri="{FF2B5EF4-FFF2-40B4-BE49-F238E27FC236}">
                <a16:creationId xmlns:a16="http://schemas.microsoft.com/office/drawing/2014/main" id="{EA94BB5A-C26D-D9FF-47C5-E385C9FE5C5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3" y="3547210"/>
            <a:ext cx="7480440" cy="871804"/>
          </a:xfrm>
          <a:prstGeom prst="rect">
            <a:avLst/>
          </a:prstGeom>
        </p:spPr>
      </p:pic>
      <p:pic>
        <p:nvPicPr>
          <p:cNvPr id="5" name="PA-图片 3">
            <a:extLst>
              <a:ext uri="{FF2B5EF4-FFF2-40B4-BE49-F238E27FC236}">
                <a16:creationId xmlns:a16="http://schemas.microsoft.com/office/drawing/2014/main" id="{0109AE9E-00A0-975F-A2FF-3754922DB2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1" y="860554"/>
            <a:ext cx="3770742" cy="22167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785665-5183-4156-3978-C266F00C9BBF}"/>
              </a:ext>
            </a:extLst>
          </p:cNvPr>
          <p:cNvSpPr txBox="1"/>
          <p:nvPr/>
        </p:nvSpPr>
        <p:spPr>
          <a:xfrm>
            <a:off x="1202577" y="578001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最小项之和，</a:t>
            </a:r>
            <a:r>
              <a:rPr lang="zh-CN" altLang="en-US" sz="2800" dirty="0">
                <a:solidFill>
                  <a:srgbClr val="FF0000"/>
                </a:solidFill>
              </a:rPr>
              <a:t>高低位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4DEF12-C6CD-44C7-4344-C14EC1864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0214" y="290958"/>
            <a:ext cx="4014168" cy="3019833"/>
          </a:xfrm>
          <a:prstGeom prst="rect">
            <a:avLst/>
          </a:prstGeom>
        </p:spPr>
      </p:pic>
      <p:pic>
        <p:nvPicPr>
          <p:cNvPr id="12" name="PA-图片 3">
            <a:extLst>
              <a:ext uri="{FF2B5EF4-FFF2-40B4-BE49-F238E27FC236}">
                <a16:creationId xmlns:a16="http://schemas.microsoft.com/office/drawing/2014/main" id="{763BBB8F-406C-4679-C828-A589FFA129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clrChange>
              <a:clrFrom>
                <a:srgbClr val="FFC285"/>
              </a:clrFrom>
              <a:clrTo>
                <a:srgbClr val="FFC285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83" y="4707368"/>
            <a:ext cx="5303980" cy="762066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F58E71F-0EB2-6985-B577-4E0E0F9DC013}"/>
              </a:ext>
            </a:extLst>
          </p:cNvPr>
          <p:cNvSpPr/>
          <p:nvPr/>
        </p:nvSpPr>
        <p:spPr>
          <a:xfrm>
            <a:off x="8331048" y="5613934"/>
            <a:ext cx="2912859" cy="1135501"/>
          </a:xfrm>
          <a:prstGeom prst="roundRect">
            <a:avLst/>
          </a:prstGeom>
          <a:ln w="38100">
            <a:solidFill>
              <a:srgbClr val="0052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+mj-lt"/>
              </a:rPr>
              <a:t> 输出</a:t>
            </a:r>
            <a:r>
              <a:rPr lang="en-US" altLang="zh-CN" sz="2000" dirty="0">
                <a:latin typeface="+mj-lt"/>
              </a:rPr>
              <a:t>Y</a:t>
            </a:r>
            <a:r>
              <a:rPr lang="zh-CN" altLang="en-US" sz="2000" dirty="0">
                <a:latin typeface="+mj-lt"/>
              </a:rPr>
              <a:t>提供了地址</a:t>
            </a:r>
            <a:endParaRPr lang="en-US" altLang="zh-CN" sz="2000" dirty="0">
              <a:latin typeface="+mj-lt"/>
            </a:endParaRPr>
          </a:p>
          <a:p>
            <a:pPr algn="ctr"/>
            <a:r>
              <a:rPr lang="zh-CN" altLang="en-US" sz="2000" dirty="0">
                <a:latin typeface="+mj-lt"/>
              </a:rPr>
              <a:t>变量的全部最小项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E6D6F8DD-2638-6DB6-D6B9-B7AA9084877A}"/>
              </a:ext>
            </a:extLst>
          </p:cNvPr>
          <p:cNvSpPr/>
          <p:nvPr/>
        </p:nvSpPr>
        <p:spPr>
          <a:xfrm>
            <a:off x="6187440" y="121920"/>
            <a:ext cx="2346960" cy="6746240"/>
          </a:xfrm>
          <a:custGeom>
            <a:avLst/>
            <a:gdLst>
              <a:gd name="connsiteX0" fmla="*/ 1473200 w 2346960"/>
              <a:gd name="connsiteY0" fmla="*/ 0 h 6746240"/>
              <a:gd name="connsiteX1" fmla="*/ 1473200 w 2346960"/>
              <a:gd name="connsiteY1" fmla="*/ 3149600 h 6746240"/>
              <a:gd name="connsiteX2" fmla="*/ 2346960 w 2346960"/>
              <a:gd name="connsiteY2" fmla="*/ 3850640 h 6746240"/>
              <a:gd name="connsiteX3" fmla="*/ 2326640 w 2346960"/>
              <a:gd name="connsiteY3" fmla="*/ 4480560 h 6746240"/>
              <a:gd name="connsiteX4" fmla="*/ 0 w 2346960"/>
              <a:gd name="connsiteY4" fmla="*/ 4521200 h 6746240"/>
              <a:gd name="connsiteX5" fmla="*/ 30480 w 2346960"/>
              <a:gd name="connsiteY5" fmla="*/ 6746240 h 674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6960" h="6746240">
                <a:moveTo>
                  <a:pt x="1473200" y="0"/>
                </a:moveTo>
                <a:lnTo>
                  <a:pt x="1473200" y="3149600"/>
                </a:lnTo>
                <a:lnTo>
                  <a:pt x="2346960" y="3850640"/>
                </a:lnTo>
                <a:lnTo>
                  <a:pt x="2326640" y="4480560"/>
                </a:lnTo>
                <a:lnTo>
                  <a:pt x="0" y="4521200"/>
                </a:lnTo>
                <a:lnTo>
                  <a:pt x="30480" y="6746240"/>
                </a:lnTo>
              </a:path>
            </a:pathLst>
          </a:cu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07347E-2EB5-1944-2993-552AB470EBC1}"/>
              </a:ext>
            </a:extLst>
          </p:cNvPr>
          <p:cNvSpPr txBox="1"/>
          <p:nvPr/>
        </p:nvSpPr>
        <p:spPr>
          <a:xfrm>
            <a:off x="6690983" y="580862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高低位</a:t>
            </a:r>
          </a:p>
        </p:txBody>
      </p:sp>
      <p:pic>
        <p:nvPicPr>
          <p:cNvPr id="4" name="PA-图片 3">
            <a:extLst>
              <a:ext uri="{FF2B5EF4-FFF2-40B4-BE49-F238E27FC236}">
                <a16:creationId xmlns:a16="http://schemas.microsoft.com/office/drawing/2014/main" id="{CDCE3743-6E08-FB28-81A2-24BAC739930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4" r="40833"/>
          <a:stretch/>
        </p:blipFill>
        <p:spPr>
          <a:xfrm>
            <a:off x="4292228" y="397137"/>
            <a:ext cx="3181451" cy="287485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A86D39-C9B5-5F4D-3083-F6928BF37E3E}"/>
              </a:ext>
            </a:extLst>
          </p:cNvPr>
          <p:cNvSpPr txBox="1"/>
          <p:nvPr/>
        </p:nvSpPr>
        <p:spPr>
          <a:xfrm>
            <a:off x="3312527" y="3520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高位接线端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6261064-7D4F-4D3D-C44F-114D7E0F0AC8}"/>
              </a:ext>
            </a:extLst>
          </p:cNvPr>
          <p:cNvSpPr/>
          <p:nvPr/>
        </p:nvSpPr>
        <p:spPr>
          <a:xfrm>
            <a:off x="4927600" y="1780554"/>
            <a:ext cx="284480" cy="2412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40F4A8E-5F19-F608-AF73-889DD2037476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3958858" y="721380"/>
            <a:ext cx="1010403" cy="1094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ABEA2AD-51FF-337F-2C17-46E3D5598D9E}"/>
              </a:ext>
            </a:extLst>
          </p:cNvPr>
          <p:cNvSpPr txBox="1"/>
          <p:nvPr/>
        </p:nvSpPr>
        <p:spPr>
          <a:xfrm>
            <a:off x="8518851" y="3408914"/>
            <a:ext cx="3491661" cy="400110"/>
          </a:xfrm>
          <a:prstGeom prst="rect">
            <a:avLst/>
          </a:prstGeom>
          <a:solidFill>
            <a:srgbClr val="86DEE5"/>
          </a:solidFill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双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选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芯片</a:t>
            </a:r>
            <a:r>
              <a:rPr lang="en-US" altLang="zh-CN" sz="2000" b="1" dirty="0"/>
              <a:t>74153</a:t>
            </a:r>
            <a:r>
              <a:rPr lang="zh-CN" altLang="en-US" sz="2000" b="1" dirty="0"/>
              <a:t>也需要掌握</a:t>
            </a:r>
          </a:p>
        </p:txBody>
      </p:sp>
    </p:spTree>
    <p:extLst>
      <p:ext uri="{BB962C8B-B14F-4D97-AF65-F5344CB8AC3E}">
        <p14:creationId xmlns:p14="http://schemas.microsoft.com/office/powerpoint/2010/main" val="29926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47BFA8C-D5C4-D334-46F3-677CAD8CB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8" y="1607759"/>
            <a:ext cx="5810495" cy="51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CE27A5-BC02-1E7C-287D-E975DD37141E}"/>
              </a:ext>
            </a:extLst>
          </p:cNvPr>
          <p:cNvSpPr txBox="1"/>
          <p:nvPr/>
        </p:nvSpPr>
        <p:spPr>
          <a:xfrm>
            <a:off x="417136" y="388432"/>
            <a:ext cx="6275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4-9 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试分析图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4-60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中用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74LS138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译码器构成的逻辑电路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写出输出端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的逻辑表达式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列出真值表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说明电路的逻辑功能。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(10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1F47B3-C82C-81C7-6728-DB9E9989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59" y="0"/>
            <a:ext cx="5148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03819D-E566-C94F-8D0B-58F25E073EB9}"/>
              </a:ext>
            </a:extLst>
          </p:cNvPr>
          <p:cNvSpPr txBox="1"/>
          <p:nvPr/>
        </p:nvSpPr>
        <p:spPr>
          <a:xfrm>
            <a:off x="1534922" y="1613373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Y4N = ?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4F49CA-420D-FDE6-88D4-D713ACECD476}"/>
              </a:ext>
            </a:extLst>
          </p:cNvPr>
          <p:cNvGrpSpPr/>
          <p:nvPr/>
        </p:nvGrpSpPr>
        <p:grpSpPr>
          <a:xfrm>
            <a:off x="1598725" y="2297051"/>
            <a:ext cx="1507144" cy="646331"/>
            <a:chOff x="5094280" y="6232444"/>
            <a:chExt cx="1507144" cy="64633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7CB0157-5C92-1F0D-F375-F2C30D914832}"/>
                </a:ext>
              </a:extLst>
            </p:cNvPr>
            <p:cNvSpPr txBox="1"/>
            <p:nvPr/>
          </p:nvSpPr>
          <p:spPr>
            <a:xfrm>
              <a:off x="5094280" y="6232444"/>
              <a:ext cx="15071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rgbClr val="0000FF"/>
                  </a:solidFill>
                </a:rPr>
                <a:t>= BAC</a:t>
              </a:r>
              <a:endParaRPr lang="zh-CN" altLang="en-US" sz="3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57E8D8A-28FD-A532-3BC3-2283D344E764}"/>
                </a:ext>
              </a:extLst>
            </p:cNvPr>
            <p:cNvCxnSpPr/>
            <p:nvPr/>
          </p:nvCxnSpPr>
          <p:spPr>
            <a:xfrm>
              <a:off x="5864506" y="6319777"/>
              <a:ext cx="308141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4449CC6-EE9C-9BC2-FD21-5DAB485CB1FA}"/>
                </a:ext>
              </a:extLst>
            </p:cNvPr>
            <p:cNvCxnSpPr/>
            <p:nvPr/>
          </p:nvCxnSpPr>
          <p:spPr>
            <a:xfrm>
              <a:off x="6237277" y="6319777"/>
              <a:ext cx="308141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78C5BC3-79EC-B02A-9883-51E7AE9D3802}"/>
              </a:ext>
            </a:extLst>
          </p:cNvPr>
          <p:cNvSpPr txBox="1"/>
          <p:nvPr/>
        </p:nvSpPr>
        <p:spPr>
          <a:xfrm>
            <a:off x="510181" y="1623603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2318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975E7B-2F2D-2758-DA49-44AC4A024A8A}"/>
              </a:ext>
            </a:extLst>
          </p:cNvPr>
          <p:cNvSpPr txBox="1"/>
          <p:nvPr/>
        </p:nvSpPr>
        <p:spPr>
          <a:xfrm>
            <a:off x="294587" y="304943"/>
            <a:ext cx="1210166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4-22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74151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设计一个能实现两个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位二进制数全加器和全减器的组合逻辑电路。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(20</a:t>
            </a:r>
            <a:r>
              <a:rPr lang="zh-CN" altLang="en-US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</a:t>
            </a:r>
            <a:r>
              <a:rPr lang="en-US" altLang="zh-CN" sz="2400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6BA303-61EF-2DE8-84AE-44BB118B3502}"/>
              </a:ext>
            </a:extLst>
          </p:cNvPr>
          <p:cNvSpPr txBox="1"/>
          <p:nvPr/>
        </p:nvSpPr>
        <p:spPr>
          <a:xfrm>
            <a:off x="999241" y="844345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作为全加器（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M=0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）和全减器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(M=1,A-B-C)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的切换控制端口。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为全加器的本位和或全减器的本位差，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为进位或者借位。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0A83CA-7CB6-0ECF-8B93-1593B8F9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1" y="1490676"/>
            <a:ext cx="9860437" cy="530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1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228687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72" y="1766805"/>
            <a:ext cx="1027319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MOOC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作业时效性说明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D1C7F53-6D6B-4488-B66B-B91AD2C8D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6" y="2498496"/>
            <a:ext cx="962977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完成测验和作业时，关注递交的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截止日期，及时递交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！注意，测验和作业做完后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只保存不递交过了截止日期也是没有分数的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，所以请大家及时递交！切记切记！</a:t>
            </a:r>
          </a:p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532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541E353-5B00-3091-AC78-D551E33E4EF4}"/>
              </a:ext>
            </a:extLst>
          </p:cNvPr>
          <p:cNvSpPr txBox="1"/>
          <p:nvPr/>
        </p:nvSpPr>
        <p:spPr>
          <a:xfrm>
            <a:off x="662233" y="270003"/>
            <a:ext cx="9433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4-18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某大厅有一盏灯和分布在不同位置的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个开关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(A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D)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。试利用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数据选择器为大厅设计一个电灯开关控制逻辑电路，使得人们可以在大厅的任何一个位控制灯的亮或灭。例如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开关打开，然后用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B(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A)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开关熄灭。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25F5E08-CB5B-2DC3-8D27-4B5E79D4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7" y="1484869"/>
            <a:ext cx="111918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65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C8F79DB-E12A-4002-3014-D998115E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066358"/>
            <a:ext cx="11191875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853AF2-9B28-0604-F422-F55773801D1F}"/>
              </a:ext>
            </a:extLst>
          </p:cNvPr>
          <p:cNvSpPr txBox="1"/>
          <p:nvPr/>
        </p:nvSpPr>
        <p:spPr>
          <a:xfrm>
            <a:off x="662233" y="67117"/>
            <a:ext cx="9433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4-18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某大厅有一盏灯和分布在不同位置的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个开关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(A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D)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。试利用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4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1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数据选择器为大厅设计一个电灯开关控制逻辑电路，使得人们可以在大厅的任何一个位控制灯的亮或灭。例如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开关打开，然后用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B(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D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202020"/>
                </a:solidFill>
                <a:effectLst/>
                <a:latin typeface="Times New Roman" panose="02020603050405020304" pitchFamily="18" charset="0"/>
              </a:rPr>
              <a:t>A)</a:t>
            </a:r>
            <a:r>
              <a:rPr lang="zh-CN" altLang="en-US" b="0" i="0" dirty="0">
                <a:solidFill>
                  <a:srgbClr val="20202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开关熄灭。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95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8774372-A06E-0681-4D4A-DC0E1E8E0584}"/>
              </a:ext>
            </a:extLst>
          </p:cNvPr>
          <p:cNvSpPr txBox="1"/>
          <p:nvPr/>
        </p:nvSpPr>
        <p:spPr>
          <a:xfrm>
            <a:off x="1287035" y="13710"/>
            <a:ext cx="844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用</a:t>
            </a:r>
            <a:r>
              <a:rPr lang="en-US" altLang="zh-CN" sz="3600" dirty="0"/>
              <a:t>74151</a:t>
            </a:r>
            <a:r>
              <a:rPr lang="zh-CN" altLang="en-US" sz="3600" dirty="0"/>
              <a:t>实现逻辑函数：</a:t>
            </a:r>
            <a:r>
              <a:rPr lang="en-US" altLang="zh-CN" sz="3600" i="1" dirty="0"/>
              <a:t>F </a:t>
            </a:r>
            <a:r>
              <a:rPr lang="en-US" altLang="zh-CN" sz="3600" dirty="0"/>
              <a:t>= Σ m(0,13,15)</a:t>
            </a:r>
            <a:endParaRPr lang="zh-CN" altLang="en-US" sz="360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961AA1B-1C3F-768B-EF6E-5A7558FBF071}"/>
              </a:ext>
            </a:extLst>
          </p:cNvPr>
          <p:cNvGrpSpPr/>
          <p:nvPr/>
        </p:nvGrpSpPr>
        <p:grpSpPr>
          <a:xfrm>
            <a:off x="2341802" y="1996741"/>
            <a:ext cx="4230446" cy="4523623"/>
            <a:chOff x="1865554" y="1996741"/>
            <a:chExt cx="4230446" cy="452362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DFB4C23-314A-8D41-113E-CDCA0949F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8" t="1" r="45199" b="42363"/>
            <a:stretch/>
          </p:blipFill>
          <p:spPr bwMode="auto">
            <a:xfrm>
              <a:off x="2226602" y="1996741"/>
              <a:ext cx="3869398" cy="452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F5F9255-62BD-6131-03B3-369ACEDEF2AF}"/>
                </a:ext>
              </a:extLst>
            </p:cNvPr>
            <p:cNvSpPr txBox="1"/>
            <p:nvPr/>
          </p:nvSpPr>
          <p:spPr>
            <a:xfrm>
              <a:off x="1881857" y="2911440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08EA231-9FDE-1374-D033-AC5C8D15E6AB}"/>
                </a:ext>
              </a:extLst>
            </p:cNvPr>
            <p:cNvSpPr txBox="1"/>
            <p:nvPr/>
          </p:nvSpPr>
          <p:spPr>
            <a:xfrm>
              <a:off x="1887996" y="253227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B</a:t>
              </a:r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6611CAB-F571-03AA-10B0-A8D086116CA2}"/>
                </a:ext>
              </a:extLst>
            </p:cNvPr>
            <p:cNvSpPr txBox="1"/>
            <p:nvPr/>
          </p:nvSpPr>
          <p:spPr>
            <a:xfrm>
              <a:off x="1865554" y="2153108"/>
              <a:ext cx="407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C</a:t>
              </a:r>
              <a:endParaRPr lang="zh-CN" altLang="en-US" sz="2800" dirty="0"/>
            </a:p>
          </p:txBody>
        </p:sp>
      </p:grp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047B1F3-7D7C-D401-A40E-DD24B8DC0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22476"/>
              </p:ext>
            </p:extLst>
          </p:nvPr>
        </p:nvGraphicFramePr>
        <p:xfrm>
          <a:off x="5392194" y="786981"/>
          <a:ext cx="6503696" cy="64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203040" progId="Equation.DSMT4">
                  <p:embed/>
                </p:oleObj>
              </mc:Choice>
              <mc:Fallback>
                <p:oleObj name="Equation" r:id="rId4" imgW="2044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2194" y="786981"/>
                        <a:ext cx="6503696" cy="64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A6A31EF-85CE-D419-89C8-B8AB6A638141}"/>
              </a:ext>
            </a:extLst>
          </p:cNvPr>
          <p:cNvSpPr/>
          <p:nvPr/>
        </p:nvSpPr>
        <p:spPr>
          <a:xfrm rot="5400000">
            <a:off x="820131" y="3561896"/>
            <a:ext cx="413896" cy="312521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FD1BE7-C62F-73E1-4CF7-D577C5F53B72}"/>
              </a:ext>
            </a:extLst>
          </p:cNvPr>
          <p:cNvSpPr/>
          <p:nvPr/>
        </p:nvSpPr>
        <p:spPr>
          <a:xfrm>
            <a:off x="1168923" y="3662040"/>
            <a:ext cx="118112" cy="11811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BCE51E-0AD2-C7EE-0631-3A7A2F4C0CF6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335529" y="3704463"/>
            <a:ext cx="535290" cy="1369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0FCE5B4-D6BB-5511-5BD4-B3B0B5BC277C}"/>
              </a:ext>
            </a:extLst>
          </p:cNvPr>
          <p:cNvSpPr txBox="1"/>
          <p:nvPr/>
        </p:nvSpPr>
        <p:spPr>
          <a:xfrm>
            <a:off x="416575" y="3096121"/>
            <a:ext cx="43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</a:t>
            </a:r>
            <a:endParaRPr lang="zh-CN" altLang="en-US" sz="2800" dirty="0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F7A0EA6-2223-4A00-2DFB-59187C57B5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787" y="3880500"/>
            <a:ext cx="848962" cy="536584"/>
          </a:xfrm>
          <a:prstGeom prst="bentConnector3">
            <a:avLst>
              <a:gd name="adj1" fmla="val 10107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D00EDD1-61BB-D1D3-994D-9536958C7147}"/>
              </a:ext>
            </a:extLst>
          </p:cNvPr>
          <p:cNvCxnSpPr>
            <a:cxnSpLocks/>
          </p:cNvCxnSpPr>
          <p:nvPr/>
        </p:nvCxnSpPr>
        <p:spPr>
          <a:xfrm>
            <a:off x="1269738" y="3724598"/>
            <a:ext cx="502501" cy="172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8625C012-D6E1-00D2-C38B-4FBC3583B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616" y="3247057"/>
            <a:ext cx="334945" cy="45403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F6CED7A-65CA-D2E2-93B6-11081913E002}"/>
              </a:ext>
            </a:extLst>
          </p:cNvPr>
          <p:cNvSpPr txBox="1"/>
          <p:nvPr/>
        </p:nvSpPr>
        <p:spPr>
          <a:xfrm>
            <a:off x="1153610" y="4310390"/>
            <a:ext cx="43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</a:t>
            </a:r>
            <a:endParaRPr lang="zh-CN" altLang="en-US" sz="2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9C6AC97-495A-1058-45F2-2B464C324C30}"/>
              </a:ext>
            </a:extLst>
          </p:cNvPr>
          <p:cNvGrpSpPr/>
          <p:nvPr/>
        </p:nvGrpSpPr>
        <p:grpSpPr>
          <a:xfrm>
            <a:off x="2423262" y="3354803"/>
            <a:ext cx="394184" cy="3052285"/>
            <a:chOff x="2423262" y="3354803"/>
            <a:chExt cx="394184" cy="3052285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7815926-4193-F365-5BA0-DE1FAA881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1129" y="3354803"/>
              <a:ext cx="259043" cy="351147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F2E1ED3-92F4-1E47-1FCC-339A060F8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0243" y="5242203"/>
              <a:ext cx="259043" cy="38856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44FACB7-4903-5B5A-4A0D-0529E32F3CD8}"/>
                </a:ext>
              </a:extLst>
            </p:cNvPr>
            <p:cNvSpPr txBox="1"/>
            <p:nvPr/>
          </p:nvSpPr>
          <p:spPr>
            <a:xfrm>
              <a:off x="2423262" y="5513493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1</a:t>
              </a:r>
              <a:endParaRPr lang="zh-CN" altLang="en-US" sz="24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15B2642-EDC0-B730-D6FA-058A918B1677}"/>
                </a:ext>
              </a:extLst>
            </p:cNvPr>
            <p:cNvSpPr txBox="1"/>
            <p:nvPr/>
          </p:nvSpPr>
          <p:spPr>
            <a:xfrm>
              <a:off x="2435393" y="3530219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B9E83AB-A7AB-60EA-8B17-1CD561687B3D}"/>
                </a:ext>
              </a:extLst>
            </p:cNvPr>
            <p:cNvSpPr txBox="1"/>
            <p:nvPr/>
          </p:nvSpPr>
          <p:spPr>
            <a:xfrm>
              <a:off x="2435393" y="3799512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5F0A65C-39FC-2EE4-84F6-BF3D2C7C7D83}"/>
                </a:ext>
              </a:extLst>
            </p:cNvPr>
            <p:cNvSpPr txBox="1"/>
            <p:nvPr/>
          </p:nvSpPr>
          <p:spPr>
            <a:xfrm>
              <a:off x="2435393" y="4068805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317E89B-F222-625B-3D0F-4A1E82556A31}"/>
                </a:ext>
              </a:extLst>
            </p:cNvPr>
            <p:cNvSpPr txBox="1"/>
            <p:nvPr/>
          </p:nvSpPr>
          <p:spPr>
            <a:xfrm>
              <a:off x="2435393" y="433809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68EBE6A-CE32-F0DA-8AF4-2BD571F79A6B}"/>
                </a:ext>
              </a:extLst>
            </p:cNvPr>
            <p:cNvSpPr txBox="1"/>
            <p:nvPr/>
          </p:nvSpPr>
          <p:spPr>
            <a:xfrm>
              <a:off x="2435393" y="4607391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6DE6ABF-6DD0-899A-1E96-01A1788872BA}"/>
                </a:ext>
              </a:extLst>
            </p:cNvPr>
            <p:cNvSpPr txBox="1"/>
            <p:nvPr/>
          </p:nvSpPr>
          <p:spPr>
            <a:xfrm>
              <a:off x="2435393" y="4876684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8A32A1F-E113-B27F-D89E-9F70C51AE1BE}"/>
                </a:ext>
              </a:extLst>
            </p:cNvPr>
            <p:cNvSpPr txBox="1"/>
            <p:nvPr/>
          </p:nvSpPr>
          <p:spPr>
            <a:xfrm>
              <a:off x="2470876" y="5945423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</a:rPr>
                <a:t>0</a:t>
              </a:r>
              <a:endParaRPr lang="zh-CN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2861F126-B770-8CEE-6B9A-EE07B5A4F13A}"/>
              </a:ext>
            </a:extLst>
          </p:cNvPr>
          <p:cNvSpPr txBox="1"/>
          <p:nvPr/>
        </p:nvSpPr>
        <p:spPr>
          <a:xfrm>
            <a:off x="6568252" y="3576385"/>
            <a:ext cx="756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i="1" dirty="0"/>
              <a:t>F </a:t>
            </a:r>
            <a:endParaRPr lang="zh-CN" alt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E1DFBA-3115-FED9-F4E4-238606BAF321}"/>
              </a:ext>
            </a:extLst>
          </p:cNvPr>
          <p:cNvSpPr txBox="1"/>
          <p:nvPr/>
        </p:nvSpPr>
        <p:spPr>
          <a:xfrm>
            <a:off x="163520" y="44489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796C57DC-6D0B-3C03-B1D7-8BF884510D85}"/>
              </a:ext>
            </a:extLst>
          </p:cNvPr>
          <p:cNvSpPr/>
          <p:nvPr/>
        </p:nvSpPr>
        <p:spPr>
          <a:xfrm>
            <a:off x="555451" y="3646830"/>
            <a:ext cx="152421" cy="1524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9" name="PA-文本框 12">
            <a:extLst>
              <a:ext uri="{FF2B5EF4-FFF2-40B4-BE49-F238E27FC236}">
                <a16:creationId xmlns:a16="http://schemas.microsoft.com/office/drawing/2014/main" id="{22FB007E-C6D7-424C-B28F-F8F3CA8E62A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9347" y="2459232"/>
            <a:ext cx="27806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解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:(1)F</a:t>
            </a:r>
            <a:r>
              <a:rPr lang="zh-CN" altLang="en-US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的卡诺图</a:t>
            </a:r>
          </a:p>
        </p:txBody>
      </p:sp>
      <p:sp>
        <p:nvSpPr>
          <p:cNvPr id="76811" name="PA-矩形 13">
            <a:extLst>
              <a:ext uri="{FF2B5EF4-FFF2-40B4-BE49-F238E27FC236}">
                <a16:creationId xmlns:a16="http://schemas.microsoft.com/office/drawing/2014/main" id="{23E5F077-5C52-42C1-838C-8E3F57F67D5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26324" y="2517998"/>
            <a:ext cx="4953782" cy="39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0800" bIns="10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(2)</a:t>
            </a:r>
            <a:r>
              <a:rPr lang="zh-CN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选定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 D </a:t>
            </a:r>
            <a:r>
              <a:rPr lang="zh-CN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作为图记变量，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F</a:t>
            </a:r>
            <a:r>
              <a:rPr lang="zh-CN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降一维</a:t>
            </a:r>
            <a:r>
              <a:rPr lang="en-US" altLang="zh-CN" sz="2400" dirty="0">
                <a:solidFill>
                  <a:srgbClr val="000000"/>
                </a:solidFill>
                <a:latin typeface="+mj-lt"/>
              </a:rPr>
              <a:t>.</a:t>
            </a:r>
            <a:endParaRPr lang="zh-CN" altLang="en-US" sz="2400" b="1" dirty="0">
              <a:solidFill>
                <a:srgbClr val="000000"/>
              </a:solidFill>
              <a:latin typeface="+mj-lt"/>
              <a:ea typeface="华文楷体" panose="02010600040101010101" pitchFamily="2" charset="-122"/>
            </a:endParaRPr>
          </a:p>
        </p:txBody>
      </p:sp>
      <p:sp>
        <p:nvSpPr>
          <p:cNvPr id="76813" name="PA-文本框 20">
            <a:extLst>
              <a:ext uri="{FF2B5EF4-FFF2-40B4-BE49-F238E27FC236}">
                <a16:creationId xmlns:a16="http://schemas.microsoft.com/office/drawing/2014/main" id="{CC080F34-BBD0-481F-8F95-33BF8DDEDEB6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10629" y="2932568"/>
            <a:ext cx="4582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(3)74LS151</a:t>
            </a:r>
            <a:r>
              <a:rPr lang="zh-CN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地址端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6600"/>
                </a:solidFill>
                <a:latin typeface="+mj-lt"/>
                <a:sym typeface="宋体" panose="02010600030101010101" pitchFamily="2" charset="-122"/>
              </a:rPr>
              <a:t>CBA = ABC</a:t>
            </a:r>
            <a:r>
              <a:rPr lang="en-US" altLang="zh-CN" sz="2400" b="1" dirty="0">
                <a:solidFill>
                  <a:srgbClr val="000000"/>
                </a:solidFill>
                <a:latin typeface="+mj-lt"/>
                <a:sym typeface="宋体" panose="02010600030101010101" pitchFamily="2" charset="-122"/>
              </a:rPr>
              <a:t>.</a:t>
            </a:r>
            <a:endParaRPr lang="zh-CN" altLang="en-US" sz="2400" b="1" dirty="0">
              <a:solidFill>
                <a:srgbClr val="000000"/>
              </a:solidFill>
              <a:latin typeface="+mj-lt"/>
              <a:sym typeface="宋体" panose="02010600030101010101" pitchFamily="2" charset="-122"/>
            </a:endParaRPr>
          </a:p>
        </p:txBody>
      </p:sp>
      <p:pic>
        <p:nvPicPr>
          <p:cNvPr id="9" name="PA-图片 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3"/>
          <a:stretch/>
        </p:blipFill>
        <p:spPr>
          <a:xfrm>
            <a:off x="1108060" y="3424646"/>
            <a:ext cx="2705170" cy="2670279"/>
          </a:xfrm>
          <a:prstGeom prst="rect">
            <a:avLst/>
          </a:prstGeom>
        </p:spPr>
      </p:pic>
      <p:pic>
        <p:nvPicPr>
          <p:cNvPr id="29" name="PA-图片 2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1"/>
          <a:stretch/>
        </p:blipFill>
        <p:spPr>
          <a:xfrm>
            <a:off x="6918133" y="3441755"/>
            <a:ext cx="1732942" cy="2670279"/>
          </a:xfrm>
          <a:prstGeom prst="rect">
            <a:avLst/>
          </a:prstGeom>
        </p:spPr>
      </p:pic>
      <p:grpSp>
        <p:nvGrpSpPr>
          <p:cNvPr id="15" name="PA-组合 14"/>
          <p:cNvGrpSpPr/>
          <p:nvPr>
            <p:custDataLst>
              <p:tags r:id="rId6"/>
            </p:custDataLst>
          </p:nvPr>
        </p:nvGrpSpPr>
        <p:grpSpPr>
          <a:xfrm>
            <a:off x="3906483" y="3424647"/>
            <a:ext cx="2984871" cy="2682362"/>
            <a:chOff x="3549701" y="3096842"/>
            <a:chExt cx="2984871" cy="2682362"/>
          </a:xfrm>
        </p:grpSpPr>
        <p:pic>
          <p:nvPicPr>
            <p:cNvPr id="32" name="PA-图片 3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4" r="32243"/>
            <a:stretch/>
          </p:blipFill>
          <p:spPr>
            <a:xfrm>
              <a:off x="4735980" y="3108925"/>
              <a:ext cx="1798592" cy="2670279"/>
            </a:xfrm>
            <a:prstGeom prst="rect">
              <a:avLst/>
            </a:prstGeom>
          </p:spPr>
        </p:pic>
        <p:pic>
          <p:nvPicPr>
            <p:cNvPr id="33" name="PA-图片 3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5" r="52555"/>
            <a:stretch/>
          </p:blipFill>
          <p:spPr>
            <a:xfrm>
              <a:off x="3549701" y="3096842"/>
              <a:ext cx="1491164" cy="2670279"/>
            </a:xfrm>
            <a:prstGeom prst="rect">
              <a:avLst/>
            </a:prstGeom>
          </p:spPr>
        </p:pic>
      </p:grpSp>
      <p:pic>
        <p:nvPicPr>
          <p:cNvPr id="4" name="PA-图片 3">
            <a:extLst>
              <a:ext uri="{FF2B5EF4-FFF2-40B4-BE49-F238E27FC236}">
                <a16:creationId xmlns:a16="http://schemas.microsoft.com/office/drawing/2014/main" id="{9A9D5850-64C1-403F-B31D-225D3C922EC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3" y="1971583"/>
            <a:ext cx="9041152" cy="670618"/>
          </a:xfrm>
          <a:prstGeom prst="rect">
            <a:avLst/>
          </a:prstGeom>
        </p:spPr>
      </p:pic>
      <p:pic>
        <p:nvPicPr>
          <p:cNvPr id="6" name="PA-图片 5">
            <a:extLst>
              <a:ext uri="{FF2B5EF4-FFF2-40B4-BE49-F238E27FC236}">
                <a16:creationId xmlns:a16="http://schemas.microsoft.com/office/drawing/2014/main" id="{E99E9174-8305-4B6F-B66D-DE7ADD3D0D6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335" y="3292593"/>
            <a:ext cx="2804403" cy="2987299"/>
          </a:xfrm>
          <a:prstGeom prst="rect">
            <a:avLst/>
          </a:prstGeom>
        </p:spPr>
      </p:pic>
      <p:pic>
        <p:nvPicPr>
          <p:cNvPr id="10" name="PA-图片 9">
            <a:extLst>
              <a:ext uri="{FF2B5EF4-FFF2-40B4-BE49-F238E27FC236}">
                <a16:creationId xmlns:a16="http://schemas.microsoft.com/office/drawing/2014/main" id="{95A11BDB-8EDA-4D90-93C0-D3619EEC584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21" y="6191077"/>
            <a:ext cx="7773074" cy="530398"/>
          </a:xfrm>
          <a:prstGeom prst="rect">
            <a:avLst/>
          </a:prstGeom>
        </p:spPr>
      </p:pic>
      <p:sp>
        <p:nvSpPr>
          <p:cNvPr id="23" name="PA-文本框 5">
            <a:extLst>
              <a:ext uri="{FF2B5EF4-FFF2-40B4-BE49-F238E27FC236}">
                <a16:creationId xmlns:a16="http://schemas.microsoft.com/office/drawing/2014/main" id="{D78E4364-6BF0-4006-8892-808FD0D64652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40" y="1441945"/>
            <a:ext cx="5200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+mj-ea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+mj-ea"/>
                <a:sym typeface="微软雅黑" panose="020B0503020204020204" pitchFamily="34" charset="-122"/>
              </a:rPr>
              <a:t>用数据选择器实现逻辑函数 </a:t>
            </a:r>
          </a:p>
        </p:txBody>
      </p:sp>
      <p:sp>
        <p:nvSpPr>
          <p:cNvPr id="24" name="PA-圆角矩形 1">
            <a:extLst>
              <a:ext uri="{FF2B5EF4-FFF2-40B4-BE49-F238E27FC236}">
                <a16:creationId xmlns:a16="http://schemas.microsoft.com/office/drawing/2014/main" id="{47E05DAC-BAE9-4F35-A158-1FF3A6896FE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348342" y="516695"/>
            <a:ext cx="4968234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PA-文本框 5">
            <a:extLst>
              <a:ext uri="{FF2B5EF4-FFF2-40B4-BE49-F238E27FC236}">
                <a16:creationId xmlns:a16="http://schemas.microsoft.com/office/drawing/2014/main" id="{302B9005-1604-4AFC-BF8A-A7EA81009027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0" y="602218"/>
            <a:ext cx="4968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数据选择器与数据分配器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978476" y="106216"/>
            <a:ext cx="3058410" cy="2092201"/>
            <a:chOff x="7289240" y="297907"/>
            <a:chExt cx="3058410" cy="2092201"/>
          </a:xfrm>
        </p:grpSpPr>
        <p:sp>
          <p:nvSpPr>
            <p:cNvPr id="17" name="爆炸形 1 16"/>
            <p:cNvSpPr/>
            <p:nvPr/>
          </p:nvSpPr>
          <p:spPr>
            <a:xfrm>
              <a:off x="7289240" y="297907"/>
              <a:ext cx="3058410" cy="2092201"/>
            </a:xfrm>
            <a:prstGeom prst="irregularSeal1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590E40B-4AFE-4F51-B6E6-7F94DE86E3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5885" y="1141182"/>
              <a:ext cx="23851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buFontTx/>
                <a:buNone/>
                <a:defRPr sz="2400" b="1"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bg2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注意地址高低位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9" grpId="0" autoUpdateAnimBg="0"/>
      <p:bldP spid="76811" grpId="0" autoUpdateAnimBg="0"/>
      <p:bldP spid="76813" grpId="0" autoUpdateAnimBg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1275F0A-625C-97AC-D3D2-0006BFF5105C}"/>
              </a:ext>
            </a:extLst>
          </p:cNvPr>
          <p:cNvGrpSpPr/>
          <p:nvPr/>
        </p:nvGrpSpPr>
        <p:grpSpPr>
          <a:xfrm>
            <a:off x="172388" y="943327"/>
            <a:ext cx="11301046" cy="5895117"/>
            <a:chOff x="0" y="249061"/>
            <a:chExt cx="12192000" cy="635987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E357A76-F9D8-93BC-4F50-3FC4B87B9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49061"/>
              <a:ext cx="12192000" cy="635987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2D36F22-B078-0175-D0F8-6BF925324EE4}"/>
                </a:ext>
              </a:extLst>
            </p:cNvPr>
            <p:cNvSpPr txBox="1"/>
            <p:nvPr/>
          </p:nvSpPr>
          <p:spPr>
            <a:xfrm>
              <a:off x="0" y="249061"/>
              <a:ext cx="960519" cy="523220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4-30</a:t>
              </a:r>
              <a:endParaRPr lang="zh-CN" altLang="en-US" sz="2800" b="1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EFC9378-E0C4-5C12-815B-8113DA6E6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59" y="4673781"/>
              <a:ext cx="2756016" cy="179567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254511B-8749-4394-7095-44FDBCBA7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979" y="1783927"/>
              <a:ext cx="6706950" cy="3119661"/>
            </a:xfrm>
            <a:prstGeom prst="rect">
              <a:avLst/>
            </a:prstGeom>
          </p:spPr>
        </p:pic>
      </p:grpSp>
      <p:sp>
        <p:nvSpPr>
          <p:cNvPr id="2" name="PA-圆角矩形 1">
            <a:extLst>
              <a:ext uri="{FF2B5EF4-FFF2-40B4-BE49-F238E27FC236}">
                <a16:creationId xmlns:a16="http://schemas.microsoft.com/office/drawing/2014/main" id="{C61E1C88-79C7-3695-2CCE-930C2DE2693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119" y="99302"/>
            <a:ext cx="561528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PA-文本框 5">
            <a:extLst>
              <a:ext uri="{FF2B5EF4-FFF2-40B4-BE49-F238E27FC236}">
                <a16:creationId xmlns:a16="http://schemas.microsoft.com/office/drawing/2014/main" id="{98DB24A9-80B9-ABB8-4C6B-772F9E041D5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7551" y="184825"/>
            <a:ext cx="4968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可编程逻辑器件的结构与原理</a:t>
            </a:r>
          </a:p>
        </p:txBody>
      </p:sp>
    </p:spTree>
    <p:extLst>
      <p:ext uri="{BB962C8B-B14F-4D97-AF65-F5344CB8AC3E}">
        <p14:creationId xmlns:p14="http://schemas.microsoft.com/office/powerpoint/2010/main" val="1848245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45C62584-B15A-BA15-663A-B3F29946E791}"/>
              </a:ext>
            </a:extLst>
          </p:cNvPr>
          <p:cNvSpPr/>
          <p:nvPr/>
        </p:nvSpPr>
        <p:spPr>
          <a:xfrm>
            <a:off x="155749" y="286644"/>
            <a:ext cx="594025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A61D3957-D0FE-AD66-3313-34732DFD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83" y="372167"/>
            <a:ext cx="5281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触发器及含触发器的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8C5227-1755-2D28-5803-D6258FC787A8}"/>
              </a:ext>
            </a:extLst>
          </p:cNvPr>
          <p:cNvSpPr txBox="1"/>
          <p:nvPr/>
        </p:nvSpPr>
        <p:spPr>
          <a:xfrm>
            <a:off x="1234440" y="1776466"/>
            <a:ext cx="97231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触发器概述、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RS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触发器、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D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触发器、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JK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不同类型触发器的相互转换。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重点：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D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触发器、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JK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触发器的特性；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难点：触发器的波形绘制。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4079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RS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en-US" altLang="zh-CN" sz="2600" b="1" dirty="0" err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D_Latch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边沿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DFF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JKFF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4" y="516695"/>
            <a:ext cx="594025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5281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触发器及含触发器的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816121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触发器间的转换；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48277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30958E-1FD3-1780-6CFA-315D9DFF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00" y="835091"/>
            <a:ext cx="4035902" cy="1737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AA1AE8-B222-E5DD-A0E6-49342BF7EEF1}"/>
              </a:ext>
            </a:extLst>
          </p:cNvPr>
          <p:cNvSpPr/>
          <p:nvPr/>
        </p:nvSpPr>
        <p:spPr>
          <a:xfrm>
            <a:off x="7972300" y="2939925"/>
            <a:ext cx="39695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PRN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CLRN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分别是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JK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触发器的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异步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置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端和清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端，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低电平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有效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5B260C-976F-D2D8-9668-0E83D29570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84653" y="3895379"/>
            <a:ext cx="1933333" cy="6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2A1393-E2E3-C42E-59CE-A16343570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73" y="812786"/>
            <a:ext cx="4583027" cy="23623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F2B91C-11FC-3FD3-B872-D48475057A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2300" y="4077571"/>
            <a:ext cx="3467806" cy="7665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3D62DC-7625-3FA1-6690-57F115CAB6A7}"/>
              </a:ext>
            </a:extLst>
          </p:cNvPr>
          <p:cNvSpPr txBox="1"/>
          <p:nvPr/>
        </p:nvSpPr>
        <p:spPr>
          <a:xfrm>
            <a:off x="7949150" y="5409796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置</a:t>
            </a:r>
            <a:r>
              <a:rPr lang="en-US" altLang="zh-CN" sz="3200" dirty="0"/>
              <a:t>0</a:t>
            </a:r>
            <a:r>
              <a:rPr lang="zh-CN" altLang="en-US" sz="3200" dirty="0"/>
              <a:t>；置</a:t>
            </a:r>
            <a:r>
              <a:rPr lang="en-US" altLang="zh-CN" sz="3200" dirty="0"/>
              <a:t>1</a:t>
            </a:r>
            <a:r>
              <a:rPr lang="zh-CN" altLang="en-US" sz="3200" dirty="0"/>
              <a:t>；翻转；保持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3B22EA-79AD-AF7D-795F-7554DE4E9789}"/>
              </a:ext>
            </a:extLst>
          </p:cNvPr>
          <p:cNvSpPr txBox="1"/>
          <p:nvPr/>
        </p:nvSpPr>
        <p:spPr>
          <a:xfrm>
            <a:off x="3684653" y="4845827"/>
            <a:ext cx="4139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异步置</a:t>
            </a:r>
            <a:r>
              <a:rPr lang="en-US" altLang="zh-CN" sz="3600" dirty="0"/>
              <a:t>1</a:t>
            </a:r>
            <a:r>
              <a:rPr lang="zh-CN" altLang="en-US" sz="3600" dirty="0"/>
              <a:t>，异步清零，保持，传递信号</a:t>
            </a:r>
            <a:r>
              <a:rPr lang="en-US" altLang="zh-CN" sz="3600" dirty="0"/>
              <a:t>D</a:t>
            </a:r>
            <a:endParaRPr lang="zh-CN" altLang="en-US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63E0B0-DA60-9AE9-63E6-C51B6CE0C4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4"/>
          <a:stretch/>
        </p:blipFill>
        <p:spPr>
          <a:xfrm>
            <a:off x="188961" y="702938"/>
            <a:ext cx="2422125" cy="2548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BD02FD-B257-F278-822F-1EDC46563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26" y="2867700"/>
            <a:ext cx="1181100" cy="41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D83EDF-EED2-3161-E676-63FD5F283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36" y="3553500"/>
            <a:ext cx="2362200" cy="409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721C0E-5566-EE09-03E0-90FC65354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98" y="4265288"/>
            <a:ext cx="3190875" cy="17811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D61C41-F82C-B3C4-E13D-0B0ED98EE7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" y="702938"/>
            <a:ext cx="2790825" cy="466725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D688BE7-CBFB-5902-D67D-33AE1A81BC12}"/>
              </a:ext>
            </a:extLst>
          </p:cNvPr>
          <p:cNvCxnSpPr/>
          <p:nvPr/>
        </p:nvCxnSpPr>
        <p:spPr>
          <a:xfrm>
            <a:off x="3374673" y="375920"/>
            <a:ext cx="0" cy="60553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FA35D2-3333-C308-1FB1-F465995FDEED}"/>
              </a:ext>
            </a:extLst>
          </p:cNvPr>
          <p:cNvCxnSpPr/>
          <p:nvPr/>
        </p:nvCxnSpPr>
        <p:spPr>
          <a:xfrm>
            <a:off x="7824196" y="472440"/>
            <a:ext cx="0" cy="605536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id="{E8E71F7E-B293-572F-033A-AEA71E80BFA6}"/>
              </a:ext>
            </a:extLst>
          </p:cNvPr>
          <p:cNvGrpSpPr/>
          <p:nvPr/>
        </p:nvGrpSpPr>
        <p:grpSpPr>
          <a:xfrm>
            <a:off x="96747" y="302436"/>
            <a:ext cx="8118469" cy="3222609"/>
            <a:chOff x="96747" y="302436"/>
            <a:chExt cx="8118469" cy="322260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21BD831-8A19-B087-8746-F250EC20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5743" y="1297377"/>
              <a:ext cx="1285875" cy="1905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8A1093-E56E-87D2-5A96-C7B427D1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747" y="1170792"/>
              <a:ext cx="1339113" cy="2139315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76811B5-D646-51FB-68DF-267A750746C3}"/>
                </a:ext>
              </a:extLst>
            </p:cNvPr>
            <p:cNvCxnSpPr/>
            <p:nvPr/>
          </p:nvCxnSpPr>
          <p:spPr>
            <a:xfrm>
              <a:off x="2851618" y="1856308"/>
              <a:ext cx="921129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90FCC7F-8615-FB91-A535-3AD86031855F}"/>
                </a:ext>
              </a:extLst>
            </p:cNvPr>
            <p:cNvCxnSpPr>
              <a:cxnSpLocks/>
            </p:cNvCxnSpPr>
            <p:nvPr/>
          </p:nvCxnSpPr>
          <p:spPr>
            <a:xfrm>
              <a:off x="5093006" y="1856308"/>
              <a:ext cx="172852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6F7A4B-A72E-7A71-5D5F-0705127EDE2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020" y="754943"/>
              <a:ext cx="468355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D4ABAFF-69FC-D6F6-6B33-FFB65FC7FE26}"/>
                </a:ext>
              </a:extLst>
            </p:cNvPr>
            <p:cNvCxnSpPr/>
            <p:nvPr/>
          </p:nvCxnSpPr>
          <p:spPr>
            <a:xfrm>
              <a:off x="5850570" y="754943"/>
              <a:ext cx="0" cy="11013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C81BA74-DE3A-C01F-23A5-3A51F1FE579C}"/>
                </a:ext>
              </a:extLst>
            </p:cNvPr>
            <p:cNvCxnSpPr/>
            <p:nvPr/>
          </p:nvCxnSpPr>
          <p:spPr>
            <a:xfrm>
              <a:off x="1167020" y="754943"/>
              <a:ext cx="0" cy="11013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30D6B57-89DA-36C7-5CA4-EA865D915F10}"/>
                </a:ext>
              </a:extLst>
            </p:cNvPr>
            <p:cNvCxnSpPr>
              <a:cxnSpLocks/>
            </p:cNvCxnSpPr>
            <p:nvPr/>
          </p:nvCxnSpPr>
          <p:spPr>
            <a:xfrm>
              <a:off x="1167020" y="1856308"/>
              <a:ext cx="39872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ECBC510-B2F1-CFAA-95D0-4EB5FC4EF725}"/>
                </a:ext>
              </a:extLst>
            </p:cNvPr>
            <p:cNvCxnSpPr>
              <a:cxnSpLocks/>
            </p:cNvCxnSpPr>
            <p:nvPr/>
          </p:nvCxnSpPr>
          <p:spPr>
            <a:xfrm>
              <a:off x="1162307" y="2249877"/>
              <a:ext cx="39872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7F0E638-6869-460F-B637-0F871139CC01}"/>
                </a:ext>
              </a:extLst>
            </p:cNvPr>
            <p:cNvCxnSpPr>
              <a:cxnSpLocks/>
            </p:cNvCxnSpPr>
            <p:nvPr/>
          </p:nvCxnSpPr>
          <p:spPr>
            <a:xfrm>
              <a:off x="3374024" y="2249877"/>
              <a:ext cx="39872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E3F117D-400C-4B9C-F2B1-B9DFCB84B544}"/>
                </a:ext>
              </a:extLst>
            </p:cNvPr>
            <p:cNvCxnSpPr>
              <a:cxnSpLocks/>
            </p:cNvCxnSpPr>
            <p:nvPr/>
          </p:nvCxnSpPr>
          <p:spPr>
            <a:xfrm>
              <a:off x="3374024" y="2249877"/>
              <a:ext cx="0" cy="119170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0C8885E-4FFA-97F9-78D2-52E99D41B51B}"/>
                </a:ext>
              </a:extLst>
            </p:cNvPr>
            <p:cNvCxnSpPr>
              <a:cxnSpLocks/>
            </p:cNvCxnSpPr>
            <p:nvPr/>
          </p:nvCxnSpPr>
          <p:spPr>
            <a:xfrm>
              <a:off x="364170" y="3441582"/>
              <a:ext cx="3009854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CAB8C89-3C11-8A5B-7EA4-BF7710E92063}"/>
                </a:ext>
              </a:extLst>
            </p:cNvPr>
            <p:cNvCxnSpPr>
              <a:cxnSpLocks/>
            </p:cNvCxnSpPr>
            <p:nvPr/>
          </p:nvCxnSpPr>
          <p:spPr>
            <a:xfrm>
              <a:off x="1167020" y="2249877"/>
              <a:ext cx="0" cy="119170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AD9C45-9D63-3718-A2FD-B052A85CBCC9}"/>
                </a:ext>
              </a:extLst>
            </p:cNvPr>
            <p:cNvSpPr txBox="1"/>
            <p:nvPr/>
          </p:nvSpPr>
          <p:spPr>
            <a:xfrm>
              <a:off x="96747" y="3017711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CLK</a:t>
              </a:r>
              <a:endParaRPr lang="zh-CN" altLang="en-US" b="1" i="1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66B304C-51E1-9D38-6BD8-5043788EC91A}"/>
                </a:ext>
              </a:extLst>
            </p:cNvPr>
            <p:cNvSpPr/>
            <p:nvPr/>
          </p:nvSpPr>
          <p:spPr>
            <a:xfrm>
              <a:off x="1117104" y="3366556"/>
              <a:ext cx="108752" cy="119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6A6612C-F08E-06F7-7873-328E3071E7CC}"/>
                </a:ext>
              </a:extLst>
            </p:cNvPr>
            <p:cNvSpPr/>
            <p:nvPr/>
          </p:nvSpPr>
          <p:spPr>
            <a:xfrm>
              <a:off x="5796194" y="1796803"/>
              <a:ext cx="108752" cy="119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97B4409-03DD-D77E-7664-A99E2E56C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6625827" y="1240328"/>
              <a:ext cx="962025" cy="828675"/>
            </a:xfrm>
            <a:prstGeom prst="rect">
              <a:avLst/>
            </a:prstGeom>
          </p:spPr>
        </p:pic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FA2A5DA-6EAD-BB48-F288-FADEB7B6DC10}"/>
                </a:ext>
              </a:extLst>
            </p:cNvPr>
            <p:cNvCxnSpPr>
              <a:cxnSpLocks/>
            </p:cNvCxnSpPr>
            <p:nvPr/>
          </p:nvCxnSpPr>
          <p:spPr>
            <a:xfrm>
              <a:off x="3374024" y="302436"/>
              <a:ext cx="0" cy="155387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7E4120A-1143-BD70-BA4B-BD668ACDD6E4}"/>
                </a:ext>
              </a:extLst>
            </p:cNvPr>
            <p:cNvCxnSpPr>
              <a:cxnSpLocks/>
            </p:cNvCxnSpPr>
            <p:nvPr/>
          </p:nvCxnSpPr>
          <p:spPr>
            <a:xfrm>
              <a:off x="3374024" y="302436"/>
              <a:ext cx="2947528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7BA53C5-D3E9-91C4-416E-EDD2FBB77638}"/>
                </a:ext>
              </a:extLst>
            </p:cNvPr>
            <p:cNvCxnSpPr/>
            <p:nvPr/>
          </p:nvCxnSpPr>
          <p:spPr>
            <a:xfrm>
              <a:off x="6321552" y="302436"/>
              <a:ext cx="0" cy="110136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C2E15A8-240F-A6A3-E9C8-1518A20DAD4B}"/>
                </a:ext>
              </a:extLst>
            </p:cNvPr>
            <p:cNvCxnSpPr>
              <a:cxnSpLocks/>
            </p:cNvCxnSpPr>
            <p:nvPr/>
          </p:nvCxnSpPr>
          <p:spPr>
            <a:xfrm>
              <a:off x="6340859" y="1403801"/>
              <a:ext cx="35164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6CB199A-254B-5A4A-9E05-98E6B5EFD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21177" y="1638319"/>
              <a:ext cx="32823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342328E8-FCDA-28E2-B60F-314276867DA2}"/>
                </a:ext>
              </a:extLst>
            </p:cNvPr>
            <p:cNvSpPr/>
            <p:nvPr/>
          </p:nvSpPr>
          <p:spPr>
            <a:xfrm>
              <a:off x="3319648" y="1796803"/>
              <a:ext cx="108752" cy="1190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8C30900-B3B3-C284-EFBE-32949D1FCC2E}"/>
                </a:ext>
              </a:extLst>
            </p:cNvPr>
            <p:cNvSpPr txBox="1"/>
            <p:nvPr/>
          </p:nvSpPr>
          <p:spPr>
            <a:xfrm>
              <a:off x="7849410" y="1403801"/>
              <a:ext cx="3658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i="1" dirty="0"/>
                <a:t>F</a:t>
              </a:r>
              <a:endParaRPr lang="zh-CN" altLang="en-US" sz="2800" b="1" i="1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AF8D9A3-5502-C085-399E-1332FD09EB54}"/>
                </a:ext>
              </a:extLst>
            </p:cNvPr>
            <p:cNvSpPr txBox="1"/>
            <p:nvPr/>
          </p:nvSpPr>
          <p:spPr>
            <a:xfrm>
              <a:off x="3573385" y="2680170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1</a:t>
              </a:r>
              <a:endParaRPr lang="zh-CN" altLang="en-US" sz="2800" b="1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A4D009B-3FE5-995D-B7EF-35F231B5683A}"/>
                </a:ext>
              </a:extLst>
            </p:cNvPr>
            <p:cNvSpPr txBox="1"/>
            <p:nvPr/>
          </p:nvSpPr>
          <p:spPr>
            <a:xfrm>
              <a:off x="4553930" y="3001825"/>
              <a:ext cx="847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1</a:t>
              </a:r>
              <a:endParaRPr lang="zh-CN" altLang="en-US" sz="2800" b="1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624096B-E03E-3F05-4849-ABD2FE23368D}"/>
                </a:ext>
              </a:extLst>
            </p:cNvPr>
            <p:cNvSpPr txBox="1"/>
            <p:nvPr/>
          </p:nvSpPr>
          <p:spPr>
            <a:xfrm>
              <a:off x="4449347" y="809868"/>
              <a:ext cx="847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1</a:t>
              </a:r>
              <a:endParaRPr lang="zh-CN" altLang="en-US" sz="2800" b="1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1169F8E-481E-148A-5ABF-CF9425AE4AB5}"/>
                </a:ext>
              </a:extLst>
            </p:cNvPr>
            <p:cNvSpPr txBox="1"/>
            <p:nvPr/>
          </p:nvSpPr>
          <p:spPr>
            <a:xfrm>
              <a:off x="2757061" y="1824738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Q1</a:t>
              </a:r>
              <a:endParaRPr lang="zh-CN" altLang="en-US" sz="28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2EAFD46-98C8-70F6-98BF-C622307DBC60}"/>
                </a:ext>
              </a:extLst>
            </p:cNvPr>
            <p:cNvSpPr txBox="1"/>
            <p:nvPr/>
          </p:nvSpPr>
          <p:spPr>
            <a:xfrm>
              <a:off x="5158049" y="1874068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Q2</a:t>
              </a:r>
              <a:endParaRPr lang="zh-CN" altLang="en-US" sz="28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A84D047-5D8F-A475-5712-D1355084BF75}"/>
                </a:ext>
              </a:extLst>
            </p:cNvPr>
            <p:cNvSpPr txBox="1"/>
            <p:nvPr/>
          </p:nvSpPr>
          <p:spPr>
            <a:xfrm>
              <a:off x="1999227" y="829970"/>
              <a:ext cx="847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1</a:t>
              </a:r>
              <a:endParaRPr lang="zh-CN" altLang="en-US" sz="2800" b="1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20EA3D9-107C-A8EB-DC30-2DA1559EBE65}"/>
                </a:ext>
              </a:extLst>
            </p:cNvPr>
            <p:cNvSpPr txBox="1"/>
            <p:nvPr/>
          </p:nvSpPr>
          <p:spPr>
            <a:xfrm>
              <a:off x="2218987" y="2927715"/>
              <a:ext cx="847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/>
                <a:t>1</a:t>
              </a:r>
              <a:endParaRPr lang="zh-CN" altLang="en-US" sz="2800" b="1" dirty="0"/>
            </a:p>
          </p:txBody>
        </p:sp>
      </p:grpSp>
      <p:graphicFrame>
        <p:nvGraphicFramePr>
          <p:cNvPr id="51" name="对象 50">
            <a:extLst>
              <a:ext uri="{FF2B5EF4-FFF2-40B4-BE49-F238E27FC236}">
                <a16:creationId xmlns:a16="http://schemas.microsoft.com/office/drawing/2014/main" id="{7A87F3C9-2802-FDC3-736E-53341BCD8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263421"/>
              </p:ext>
            </p:extLst>
          </p:nvPr>
        </p:nvGraphicFramePr>
        <p:xfrm>
          <a:off x="8052728" y="1972413"/>
          <a:ext cx="4075473" cy="1746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7680" imgH="761760" progId="Equation.DSMT4">
                  <p:embed/>
                </p:oleObj>
              </mc:Choice>
              <mc:Fallback>
                <p:oleObj name="Equation" r:id="rId5" imgW="17776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52728" y="1972413"/>
                        <a:ext cx="4075473" cy="1746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DF0C8EDC-A034-56DC-CA12-A067AA8F1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80065"/>
              </p:ext>
            </p:extLst>
          </p:nvPr>
        </p:nvGraphicFramePr>
        <p:xfrm>
          <a:off x="8393446" y="3865867"/>
          <a:ext cx="3576260" cy="276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52">
                  <a:extLst>
                    <a:ext uri="{9D8B030D-6E8A-4147-A177-3AD203B41FA5}">
                      <a16:colId xmlns:a16="http://schemas.microsoft.com/office/drawing/2014/main" val="2910516918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3461554456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3751785746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2668137605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97217652"/>
                    </a:ext>
                  </a:extLst>
                </a:gridCol>
              </a:tblGrid>
              <a:tr h="693319"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Q1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Q2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F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563058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7385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06798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66654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26711"/>
                  </a:ext>
                </a:extLst>
              </a:tr>
            </a:tbl>
          </a:graphicData>
        </a:graphic>
      </p:graphicFrame>
      <p:graphicFrame>
        <p:nvGraphicFramePr>
          <p:cNvPr id="53" name="对象 52">
            <a:extLst>
              <a:ext uri="{FF2B5EF4-FFF2-40B4-BE49-F238E27FC236}">
                <a16:creationId xmlns:a16="http://schemas.microsoft.com/office/drawing/2014/main" id="{5BE26010-B228-326B-A4C5-4387DEE8F5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269139"/>
              </p:ext>
            </p:extLst>
          </p:nvPr>
        </p:nvGraphicFramePr>
        <p:xfrm>
          <a:off x="9801706" y="3875383"/>
          <a:ext cx="793820" cy="65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60" imgH="241200" progId="Equation.DSMT4">
                  <p:embed/>
                </p:oleObj>
              </mc:Choice>
              <mc:Fallback>
                <p:oleObj name="Equation" r:id="rId7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01706" y="3875383"/>
                        <a:ext cx="793820" cy="655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D8356D0A-DBBD-0310-0465-02C87BC68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101827"/>
              </p:ext>
            </p:extLst>
          </p:nvPr>
        </p:nvGraphicFramePr>
        <p:xfrm>
          <a:off x="10552934" y="3848925"/>
          <a:ext cx="793820" cy="65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960" imgH="241200" progId="Equation.DSMT4">
                  <p:embed/>
                </p:oleObj>
              </mc:Choice>
              <mc:Fallback>
                <p:oleObj name="Equation" r:id="rId9" imgW="291960" imgH="241200" progId="Equation.DSMT4">
                  <p:embed/>
                  <p:pic>
                    <p:nvPicPr>
                      <p:cNvPr id="53" name="对象 52">
                        <a:extLst>
                          <a:ext uri="{FF2B5EF4-FFF2-40B4-BE49-F238E27FC236}">
                            <a16:creationId xmlns:a16="http://schemas.microsoft.com/office/drawing/2014/main" id="{5BE26010-B228-326B-A4C5-4387DEE8F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52934" y="3848925"/>
                        <a:ext cx="793820" cy="655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组合 79">
            <a:extLst>
              <a:ext uri="{FF2B5EF4-FFF2-40B4-BE49-F238E27FC236}">
                <a16:creationId xmlns:a16="http://schemas.microsoft.com/office/drawing/2014/main" id="{F95945EF-98E8-6380-377B-9A53859FEB77}"/>
              </a:ext>
            </a:extLst>
          </p:cNvPr>
          <p:cNvGrpSpPr/>
          <p:nvPr/>
        </p:nvGrpSpPr>
        <p:grpSpPr>
          <a:xfrm>
            <a:off x="1339286" y="3949683"/>
            <a:ext cx="4215505" cy="640223"/>
            <a:chOff x="7245752" y="2377488"/>
            <a:chExt cx="4215505" cy="640223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70B7FECA-DFB7-6D9E-7910-895604D0F50C}"/>
                </a:ext>
              </a:extLst>
            </p:cNvPr>
            <p:cNvGrpSpPr/>
            <p:nvPr/>
          </p:nvGrpSpPr>
          <p:grpSpPr>
            <a:xfrm>
              <a:off x="7245752" y="2430660"/>
              <a:ext cx="1046857" cy="587051"/>
              <a:chOff x="7245752" y="2430660"/>
              <a:chExt cx="1046857" cy="587051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B803A822-09A8-8173-C0A3-D7B667A02407}"/>
                  </a:ext>
                </a:extLst>
              </p:cNvPr>
              <p:cNvCxnSpPr/>
              <p:nvPr/>
            </p:nvCxnSpPr>
            <p:spPr>
              <a:xfrm>
                <a:off x="7245752" y="3017711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F34B9EA3-0E99-F9AC-7A26-6F5DC8E1C27D}"/>
                  </a:ext>
                </a:extLst>
              </p:cNvPr>
              <p:cNvCxnSpPr/>
              <p:nvPr/>
            </p:nvCxnSpPr>
            <p:spPr>
              <a:xfrm>
                <a:off x="7772017" y="2430660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2BD52B8-2E37-FAB0-D877-EDEC5F582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5392" y="2455094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527EC7D-0184-BF16-CB12-D3B97C9E44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609" y="2439208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3E067A1-6186-2613-FB77-28FCD54D9289}"/>
                </a:ext>
              </a:extLst>
            </p:cNvPr>
            <p:cNvGrpSpPr/>
            <p:nvPr/>
          </p:nvGrpSpPr>
          <p:grpSpPr>
            <a:xfrm>
              <a:off x="8289018" y="2423321"/>
              <a:ext cx="1046857" cy="587051"/>
              <a:chOff x="7245752" y="2430660"/>
              <a:chExt cx="1046857" cy="587051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865C3EB9-E2D3-FFE3-8CFD-54EE1D8CEBDD}"/>
                  </a:ext>
                </a:extLst>
              </p:cNvPr>
              <p:cNvCxnSpPr/>
              <p:nvPr/>
            </p:nvCxnSpPr>
            <p:spPr>
              <a:xfrm>
                <a:off x="7245752" y="3017711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2656A1AA-89C7-3A8D-61D0-9416C0F17268}"/>
                  </a:ext>
                </a:extLst>
              </p:cNvPr>
              <p:cNvCxnSpPr/>
              <p:nvPr/>
            </p:nvCxnSpPr>
            <p:spPr>
              <a:xfrm>
                <a:off x="7772017" y="2430660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D9B0104C-BD50-D705-3FE5-339747BA8B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5392" y="2455094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6605EF2B-E16B-179D-4AAA-94CFB813FF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609" y="2439208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2DD9BD6-F903-0E0F-A680-23C61B34F9B5}"/>
                </a:ext>
              </a:extLst>
            </p:cNvPr>
            <p:cNvGrpSpPr/>
            <p:nvPr/>
          </p:nvGrpSpPr>
          <p:grpSpPr>
            <a:xfrm>
              <a:off x="9354923" y="2385581"/>
              <a:ext cx="1046857" cy="587051"/>
              <a:chOff x="7245752" y="2430660"/>
              <a:chExt cx="1046857" cy="587051"/>
            </a:xfrm>
          </p:grpSpPr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04921F73-3F31-C943-20B3-DDD0D3697045}"/>
                  </a:ext>
                </a:extLst>
              </p:cNvPr>
              <p:cNvCxnSpPr/>
              <p:nvPr/>
            </p:nvCxnSpPr>
            <p:spPr>
              <a:xfrm>
                <a:off x="7245752" y="3017711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39CF21EF-8129-E10D-D534-FF9B8DE47B8B}"/>
                  </a:ext>
                </a:extLst>
              </p:cNvPr>
              <p:cNvCxnSpPr/>
              <p:nvPr/>
            </p:nvCxnSpPr>
            <p:spPr>
              <a:xfrm>
                <a:off x="7772017" y="2430660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7F0E7A0-FD05-36C3-005F-ACEFD35B73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5392" y="2455094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D817696A-D396-7007-D7A4-16707933FC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609" y="2439208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E14243EB-CFA8-6393-82AE-C87ACF541CB0}"/>
                </a:ext>
              </a:extLst>
            </p:cNvPr>
            <p:cNvGrpSpPr/>
            <p:nvPr/>
          </p:nvGrpSpPr>
          <p:grpSpPr>
            <a:xfrm>
              <a:off x="10414400" y="2377488"/>
              <a:ext cx="1046857" cy="587051"/>
              <a:chOff x="7245752" y="2430660"/>
              <a:chExt cx="1046857" cy="587051"/>
            </a:xfrm>
          </p:grpSpPr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30668361-661B-B8C5-7B67-AAACEA1E3D5B}"/>
                  </a:ext>
                </a:extLst>
              </p:cNvPr>
              <p:cNvCxnSpPr/>
              <p:nvPr/>
            </p:nvCxnSpPr>
            <p:spPr>
              <a:xfrm>
                <a:off x="7245752" y="3017711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6647618E-78D6-F70D-D37D-9823A0C75D03}"/>
                  </a:ext>
                </a:extLst>
              </p:cNvPr>
              <p:cNvCxnSpPr/>
              <p:nvPr/>
            </p:nvCxnSpPr>
            <p:spPr>
              <a:xfrm>
                <a:off x="7772017" y="2430660"/>
                <a:ext cx="520592" cy="0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FC17DC0C-1A4F-C037-5B83-3EF0D7F2E8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5392" y="2455094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64631BA2-D70A-7C80-E0FE-96CDF7724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2609" y="2439208"/>
                <a:ext cx="0" cy="562617"/>
              </a:xfrm>
              <a:prstGeom prst="line">
                <a:avLst/>
              </a:prstGeom>
              <a:ln w="381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672FE71C-F8E1-F0ED-BA96-DB4442672E6A}"/>
              </a:ext>
            </a:extLst>
          </p:cNvPr>
          <p:cNvCxnSpPr/>
          <p:nvPr/>
        </p:nvCxnSpPr>
        <p:spPr>
          <a:xfrm>
            <a:off x="739466" y="5372739"/>
            <a:ext cx="106157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9A86C054-B2D4-4170-9FF7-A8E8264CD352}"/>
              </a:ext>
            </a:extLst>
          </p:cNvPr>
          <p:cNvCxnSpPr/>
          <p:nvPr/>
        </p:nvCxnSpPr>
        <p:spPr>
          <a:xfrm>
            <a:off x="758514" y="6069149"/>
            <a:ext cx="106157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39C1D10F-00E0-F46E-801A-30DF44BD27A4}"/>
              </a:ext>
            </a:extLst>
          </p:cNvPr>
          <p:cNvCxnSpPr/>
          <p:nvPr/>
        </p:nvCxnSpPr>
        <p:spPr>
          <a:xfrm>
            <a:off x="767375" y="6657530"/>
            <a:ext cx="106157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841C89EE-02A3-D56A-1139-643940653306}"/>
              </a:ext>
            </a:extLst>
          </p:cNvPr>
          <p:cNvCxnSpPr>
            <a:cxnSpLocks/>
          </p:cNvCxnSpPr>
          <p:nvPr/>
        </p:nvCxnSpPr>
        <p:spPr>
          <a:xfrm>
            <a:off x="1867351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48FD773-6C24-9591-1D9F-EFBEDBE133A3}"/>
              </a:ext>
            </a:extLst>
          </p:cNvPr>
          <p:cNvCxnSpPr>
            <a:cxnSpLocks/>
          </p:cNvCxnSpPr>
          <p:nvPr/>
        </p:nvCxnSpPr>
        <p:spPr>
          <a:xfrm>
            <a:off x="2397953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351CC5AE-A5EC-80AD-7281-0B368DA9F8C0}"/>
              </a:ext>
            </a:extLst>
          </p:cNvPr>
          <p:cNvCxnSpPr>
            <a:cxnSpLocks/>
          </p:cNvCxnSpPr>
          <p:nvPr/>
        </p:nvCxnSpPr>
        <p:spPr>
          <a:xfrm>
            <a:off x="2928555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341A6188-6349-BFC0-F55E-C949D6BF57BC}"/>
              </a:ext>
            </a:extLst>
          </p:cNvPr>
          <p:cNvCxnSpPr>
            <a:cxnSpLocks/>
          </p:cNvCxnSpPr>
          <p:nvPr/>
        </p:nvCxnSpPr>
        <p:spPr>
          <a:xfrm>
            <a:off x="3459157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394918C-EC58-88CF-4E75-05ECBE3E085D}"/>
              </a:ext>
            </a:extLst>
          </p:cNvPr>
          <p:cNvCxnSpPr>
            <a:cxnSpLocks/>
          </p:cNvCxnSpPr>
          <p:nvPr/>
        </p:nvCxnSpPr>
        <p:spPr>
          <a:xfrm>
            <a:off x="3989759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872499C-238C-136C-EF48-49F78899CE37}"/>
              </a:ext>
            </a:extLst>
          </p:cNvPr>
          <p:cNvCxnSpPr>
            <a:cxnSpLocks/>
          </p:cNvCxnSpPr>
          <p:nvPr/>
        </p:nvCxnSpPr>
        <p:spPr>
          <a:xfrm>
            <a:off x="4520361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A1CCECDC-FE6C-F576-8C23-94A3C2A5D207}"/>
              </a:ext>
            </a:extLst>
          </p:cNvPr>
          <p:cNvCxnSpPr>
            <a:cxnSpLocks/>
          </p:cNvCxnSpPr>
          <p:nvPr/>
        </p:nvCxnSpPr>
        <p:spPr>
          <a:xfrm>
            <a:off x="5050963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2C3FD212-0833-0440-E35B-4CCD9E5BF18C}"/>
              </a:ext>
            </a:extLst>
          </p:cNvPr>
          <p:cNvCxnSpPr>
            <a:cxnSpLocks/>
          </p:cNvCxnSpPr>
          <p:nvPr/>
        </p:nvCxnSpPr>
        <p:spPr>
          <a:xfrm>
            <a:off x="5581564" y="3669784"/>
            <a:ext cx="0" cy="31389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9298E0D3-AE26-8BC9-8CCF-47DD7793A1A5}"/>
              </a:ext>
            </a:extLst>
          </p:cNvPr>
          <p:cNvSpPr txBox="1"/>
          <p:nvPr/>
        </p:nvSpPr>
        <p:spPr>
          <a:xfrm>
            <a:off x="8924081" y="590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状态转换图？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79FED66-0A0D-0658-491A-BF232B807CA4}"/>
              </a:ext>
            </a:extLst>
          </p:cNvPr>
          <p:cNvSpPr txBox="1"/>
          <p:nvPr/>
        </p:nvSpPr>
        <p:spPr>
          <a:xfrm>
            <a:off x="118339" y="26893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5A971D-E56C-FDDB-9E2A-AAF89885F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98127"/>
              </p:ext>
            </p:extLst>
          </p:nvPr>
        </p:nvGraphicFramePr>
        <p:xfrm>
          <a:off x="8396204" y="4559186"/>
          <a:ext cx="357626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52">
                  <a:extLst>
                    <a:ext uri="{9D8B030D-6E8A-4147-A177-3AD203B41FA5}">
                      <a16:colId xmlns:a16="http://schemas.microsoft.com/office/drawing/2014/main" val="2910516918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3461554456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3751785746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2668137605"/>
                    </a:ext>
                  </a:extLst>
                </a:gridCol>
                <a:gridCol w="715252">
                  <a:extLst>
                    <a:ext uri="{9D8B030D-6E8A-4147-A177-3AD203B41FA5}">
                      <a16:colId xmlns:a16="http://schemas.microsoft.com/office/drawing/2014/main" val="97217652"/>
                    </a:ext>
                  </a:extLst>
                </a:gridCol>
              </a:tblGrid>
              <a:tr h="445680"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17385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06798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966654"/>
                  </a:ext>
                </a:extLst>
              </a:tr>
              <a:tr h="445680"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0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26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90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5B6D2F-CD85-A86C-39D6-391140D15DEA}"/>
              </a:ext>
            </a:extLst>
          </p:cNvPr>
          <p:cNvSpPr txBox="1"/>
          <p:nvPr/>
        </p:nvSpPr>
        <p:spPr>
          <a:xfrm>
            <a:off x="944880" y="1527826"/>
            <a:ext cx="969264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数字系统自动设计流程；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原理图输入法逻辑电路的设计；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用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HDL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表述真值表及电路设计。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重点：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①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原理图输入法逻辑电路的设计；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lvl="3"/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②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用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HDL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表述真值表及电路设计；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难点：用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HDL</a:t>
            </a: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表述真值表及电路设计、仿真下载。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  <p:sp>
        <p:nvSpPr>
          <p:cNvPr id="4" name="圆角矩形 1">
            <a:extLst>
              <a:ext uri="{FF2B5EF4-FFF2-40B4-BE49-F238E27FC236}">
                <a16:creationId xmlns:a16="http://schemas.microsoft.com/office/drawing/2014/main" id="{E66359F4-40E0-5F45-58EB-4172A0B9D83F}"/>
              </a:ext>
            </a:extLst>
          </p:cNvPr>
          <p:cNvSpPr/>
          <p:nvPr/>
        </p:nvSpPr>
        <p:spPr>
          <a:xfrm>
            <a:off x="234508" y="378258"/>
            <a:ext cx="702906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597E5DF7-5AA9-01F0-9487-03B817B57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43" y="463781"/>
            <a:ext cx="6288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章组合电路时序分析与自动化设计</a:t>
            </a:r>
          </a:p>
        </p:txBody>
      </p:sp>
    </p:spTree>
    <p:extLst>
      <p:ext uri="{BB962C8B-B14F-4D97-AF65-F5344CB8AC3E}">
        <p14:creationId xmlns:p14="http://schemas.microsoft.com/office/powerpoint/2010/main" val="4010896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EDB7F8A7-5FC2-5865-BFC3-2DC7154EEBA5}"/>
              </a:ext>
            </a:extLst>
          </p:cNvPr>
          <p:cNvSpPr/>
          <p:nvPr/>
        </p:nvSpPr>
        <p:spPr>
          <a:xfrm>
            <a:off x="164363" y="338314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157D8C7D-B251-CB08-DE7C-7DB723337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96" y="423837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数字与编码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0DFB53-EF30-C115-1635-FF512B5DA999}"/>
              </a:ext>
            </a:extLst>
          </p:cNvPr>
          <p:cNvSpPr txBox="1"/>
          <p:nvPr/>
        </p:nvSpPr>
        <p:spPr>
          <a:xfrm>
            <a:off x="1593202" y="1692892"/>
            <a:ext cx="85118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）主要内容：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模拟信号与数字信号；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数字系统中的数制、码制；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不同数制间的转换；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数字系统中数的表示方法与格式。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lvl="0" algn="l"/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Wingdings" panose="05000000000000000000" pitchFamily="2" charset="2"/>
            </a:endParaRPr>
          </a:p>
          <a:p>
            <a:pPr lvl="0" indent="266700"/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）重点难点：</a:t>
            </a:r>
          </a:p>
          <a:p>
            <a:pPr lvl="0" algn="l"/>
            <a:r>
              <a:rPr lang="zh-CN" altLang="en-US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Wingdings" panose="05000000000000000000" pitchFamily="2" charset="2"/>
              </a:rPr>
              <a:t>重点：①不同数制间的转换；</a:t>
            </a:r>
          </a:p>
          <a:p>
            <a:pPr lvl="0" algn="l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Wingdings" panose="05000000000000000000" pitchFamily="2" charset="2"/>
              </a:rPr>
              <a:t>	  </a:t>
            </a:r>
            <a:r>
              <a:rPr lang="zh-CN" altLang="en-US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Wingdings" panose="05000000000000000000" pitchFamily="2" charset="2"/>
              </a:rPr>
              <a:t>②数字系统中数的表示方法与格式。</a:t>
            </a:r>
          </a:p>
        </p:txBody>
      </p:sp>
    </p:spTree>
    <p:extLst>
      <p:ext uri="{BB962C8B-B14F-4D97-AF65-F5344CB8AC3E}">
        <p14:creationId xmlns:p14="http://schemas.microsoft.com/office/powerpoint/2010/main" val="3606752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框 5">
            <a:extLst>
              <a:ext uri="{FF2B5EF4-FFF2-40B4-BE49-F238E27FC236}">
                <a16:creationId xmlns:a16="http://schemas.microsoft.com/office/drawing/2014/main" id="{BFE367DC-A84F-1837-C2E2-F8F42476845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80054" y="3291045"/>
            <a:ext cx="23246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输入 </a:t>
            </a:r>
          </a:p>
        </p:txBody>
      </p:sp>
      <p:sp>
        <p:nvSpPr>
          <p:cNvPr id="5" name="PA-文本框 5">
            <a:extLst>
              <a:ext uri="{FF2B5EF4-FFF2-40B4-BE49-F238E27FC236}">
                <a16:creationId xmlns:a16="http://schemas.microsoft.com/office/drawing/2014/main" id="{75C3CE33-314C-594B-D01E-3E3347455D38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71246" y="3291045"/>
            <a:ext cx="2847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硬件描述语言 </a:t>
            </a:r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3AFE605F-9A62-2AFF-9F59-E9FFDA9137A0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82481" y="3291045"/>
            <a:ext cx="2847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综合 </a:t>
            </a:r>
          </a:p>
        </p:txBody>
      </p:sp>
      <p:sp>
        <p:nvSpPr>
          <p:cNvPr id="7" name="PA-文本框 5">
            <a:extLst>
              <a:ext uri="{FF2B5EF4-FFF2-40B4-BE49-F238E27FC236}">
                <a16:creationId xmlns:a16="http://schemas.microsoft.com/office/drawing/2014/main" id="{CC6A40F8-F37A-9BB0-A51F-64D7BF484290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94177" y="4139863"/>
            <a:ext cx="2847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适配 </a:t>
            </a:r>
          </a:p>
        </p:txBody>
      </p:sp>
      <p:sp>
        <p:nvSpPr>
          <p:cNvPr id="8" name="PA-文本框 5">
            <a:extLst>
              <a:ext uri="{FF2B5EF4-FFF2-40B4-BE49-F238E27FC236}">
                <a16:creationId xmlns:a16="http://schemas.microsoft.com/office/drawing/2014/main" id="{3CB135F7-45E4-D999-DF43-A93BD8912FE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71246" y="4139863"/>
            <a:ext cx="2847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仿真 </a:t>
            </a:r>
          </a:p>
        </p:txBody>
      </p:sp>
      <p:sp>
        <p:nvSpPr>
          <p:cNvPr id="9" name="PA-文本框 5">
            <a:extLst>
              <a:ext uri="{FF2B5EF4-FFF2-40B4-BE49-F238E27FC236}">
                <a16:creationId xmlns:a16="http://schemas.microsoft.com/office/drawing/2014/main" id="{D35C8B25-5323-8F5E-3B35-1FF3E81A566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182481" y="4111874"/>
            <a:ext cx="2847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硬件测试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CABDA2-963B-7799-E534-C798318A5928}"/>
              </a:ext>
            </a:extLst>
          </p:cNvPr>
          <p:cNvSpPr txBox="1"/>
          <p:nvPr/>
        </p:nvSpPr>
        <p:spPr>
          <a:xfrm>
            <a:off x="1132593" y="210554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Wingdings" panose="05000000000000000000" pitchFamily="2" charset="2"/>
              <a:buChar char=""/>
            </a:pP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Wingdings" panose="05000000000000000000" pitchFamily="2" charset="2"/>
              </a:rPr>
              <a:t>数字系统自动设计流程</a:t>
            </a:r>
            <a:endParaRPr lang="zh-CN" altLang="zh-CN" sz="3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Wingdings" panose="05000000000000000000" pitchFamily="2" charset="2"/>
            </a:endParaRPr>
          </a:p>
        </p:txBody>
      </p:sp>
      <p:sp>
        <p:nvSpPr>
          <p:cNvPr id="12" name="圆角矩形 1">
            <a:extLst>
              <a:ext uri="{FF2B5EF4-FFF2-40B4-BE49-F238E27FC236}">
                <a16:creationId xmlns:a16="http://schemas.microsoft.com/office/drawing/2014/main" id="{5931EB7A-E94D-7380-3428-7F51833BB234}"/>
              </a:ext>
            </a:extLst>
          </p:cNvPr>
          <p:cNvSpPr/>
          <p:nvPr/>
        </p:nvSpPr>
        <p:spPr>
          <a:xfrm>
            <a:off x="-469643" y="287336"/>
            <a:ext cx="702906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411BB658-4C23-7CB0-C903-8B73CDC23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2" y="372859"/>
            <a:ext cx="6288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章组合电路时序分析与自动化设计</a:t>
            </a:r>
          </a:p>
        </p:txBody>
      </p:sp>
    </p:spTree>
    <p:extLst>
      <p:ext uri="{BB962C8B-B14F-4D97-AF65-F5344CB8AC3E}">
        <p14:creationId xmlns:p14="http://schemas.microsoft.com/office/powerpoint/2010/main" val="32708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F4E5ABE-53D4-E919-96E5-FE0C658DB1A6}"/>
              </a:ext>
            </a:extLst>
          </p:cNvPr>
          <p:cNvSpPr/>
          <p:nvPr/>
        </p:nvSpPr>
        <p:spPr>
          <a:xfrm>
            <a:off x="-469643" y="287336"/>
            <a:ext cx="702906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93C79B8-00B0-5AB8-AEEB-18BBFF3C2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2" y="372859"/>
            <a:ext cx="6288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章组合电路时序分析与自动化设计</a:t>
            </a:r>
          </a:p>
        </p:txBody>
      </p:sp>
      <p:pic>
        <p:nvPicPr>
          <p:cNvPr id="4" name="PA-图片 1">
            <a:extLst>
              <a:ext uri="{FF2B5EF4-FFF2-40B4-BE49-F238E27FC236}">
                <a16:creationId xmlns:a16="http://schemas.microsoft.com/office/drawing/2014/main" id="{121A5F19-CDE2-5916-F062-D3685126D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" y="1156696"/>
            <a:ext cx="9717724" cy="558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10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">
            <a:extLst>
              <a:ext uri="{FF2B5EF4-FFF2-40B4-BE49-F238E27FC236}">
                <a16:creationId xmlns:a16="http://schemas.microsoft.com/office/drawing/2014/main" id="{4EFE994A-ED92-5609-52FD-8C2DC615FC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01" y="300125"/>
            <a:ext cx="4140586" cy="65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A-文本框 5">
            <a:extLst>
              <a:ext uri="{FF2B5EF4-FFF2-40B4-BE49-F238E27FC236}">
                <a16:creationId xmlns:a16="http://schemas.microsoft.com/office/drawing/2014/main" id="{4EE21FF8-9778-A2F7-9638-4673DAA2B61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3513" y="2020872"/>
            <a:ext cx="5924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设计一个库元件（</a:t>
            </a:r>
            <a:r>
              <a:rPr lang="en-US" altLang="zh-CN" sz="2400" b="1" dirty="0">
                <a:solidFill>
                  <a:srgbClr val="005286"/>
                </a:solidFill>
                <a:latin typeface="Times New Roman" panose="02020603050405020304" pitchFamily="18" charset="0"/>
              </a:rPr>
              <a:t>DFF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四位寄存器 ）</a:t>
            </a:r>
            <a:endParaRPr lang="zh-CN" altLang="en-US" sz="2400" dirty="0"/>
          </a:p>
        </p:txBody>
      </p:sp>
      <p:sp>
        <p:nvSpPr>
          <p:cNvPr id="6" name="圆角矩形 1">
            <a:extLst>
              <a:ext uri="{FF2B5EF4-FFF2-40B4-BE49-F238E27FC236}">
                <a16:creationId xmlns:a16="http://schemas.microsoft.com/office/drawing/2014/main" id="{EEC4803A-DA88-A3E4-E387-D7EC45E9B7F9}"/>
              </a:ext>
            </a:extLst>
          </p:cNvPr>
          <p:cNvSpPr/>
          <p:nvPr/>
        </p:nvSpPr>
        <p:spPr>
          <a:xfrm>
            <a:off x="-469643" y="287336"/>
            <a:ext cx="702906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4A742824-8E1E-09A7-5719-654EA2495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2" y="372859"/>
            <a:ext cx="6288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章组合电路时序分析与自动化设计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6A3045C-8456-9068-4352-5158C5738BCA}"/>
              </a:ext>
            </a:extLst>
          </p:cNvPr>
          <p:cNvSpPr txBox="1"/>
          <p:nvPr/>
        </p:nvSpPr>
        <p:spPr>
          <a:xfrm>
            <a:off x="2355495" y="3229419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35118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A2F159CB-397E-1D52-B444-D467026A90E9}"/>
              </a:ext>
            </a:extLst>
          </p:cNvPr>
          <p:cNvSpPr/>
          <p:nvPr/>
        </p:nvSpPr>
        <p:spPr>
          <a:xfrm>
            <a:off x="-469643" y="287336"/>
            <a:ext cx="702906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E311E04-3A76-E198-19A6-0C1B4FA8C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2" y="372859"/>
            <a:ext cx="62883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章组合电路时序分析与自动化设计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2B872F4-C3B1-18E2-B155-EB9CE28BB42A}"/>
              </a:ext>
            </a:extLst>
          </p:cNvPr>
          <p:cNvGrpSpPr/>
          <p:nvPr/>
        </p:nvGrpSpPr>
        <p:grpSpPr>
          <a:xfrm>
            <a:off x="65792" y="2027235"/>
            <a:ext cx="11915927" cy="4597113"/>
            <a:chOff x="1916114" y="2639921"/>
            <a:chExt cx="8359775" cy="3225165"/>
          </a:xfrm>
        </p:grpSpPr>
        <p:pic>
          <p:nvPicPr>
            <p:cNvPr id="4" name="PA-图片 7">
              <a:extLst>
                <a:ext uri="{FF2B5EF4-FFF2-40B4-BE49-F238E27FC236}">
                  <a16:creationId xmlns:a16="http://schemas.microsoft.com/office/drawing/2014/main" id="{2D392473-2FC8-00A9-D424-54F6D15B204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6" y="4301787"/>
              <a:ext cx="6089181" cy="1563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A-图片 2">
              <a:extLst>
                <a:ext uri="{FF2B5EF4-FFF2-40B4-BE49-F238E27FC236}">
                  <a16:creationId xmlns:a16="http://schemas.microsoft.com/office/drawing/2014/main" id="{2E10B4A0-5E7D-F130-5F28-C9302659EC7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114" y="2639921"/>
              <a:ext cx="8359775" cy="153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PA-文本框 5">
            <a:extLst>
              <a:ext uri="{FF2B5EF4-FFF2-40B4-BE49-F238E27FC236}">
                <a16:creationId xmlns:a16="http://schemas.microsoft.com/office/drawing/2014/main" id="{9D1F24B2-9D43-0596-6929-A0E6CD2F2B6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65703" y="1207801"/>
            <a:ext cx="8066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数字去抖动电路设计</a:t>
            </a:r>
          </a:p>
        </p:txBody>
      </p:sp>
    </p:spTree>
    <p:extLst>
      <p:ext uri="{BB962C8B-B14F-4D97-AF65-F5344CB8AC3E}">
        <p14:creationId xmlns:p14="http://schemas.microsoft.com/office/powerpoint/2010/main" val="2263117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D327D147-7D39-EF78-B833-4D7F991E471D}"/>
              </a:ext>
            </a:extLst>
          </p:cNvPr>
          <p:cNvSpPr/>
          <p:nvPr/>
        </p:nvSpPr>
        <p:spPr>
          <a:xfrm>
            <a:off x="3705496" y="2820257"/>
            <a:ext cx="624798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55C3432-A844-2B39-9DBC-D55C7434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930" y="2905780"/>
            <a:ext cx="5712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时序逻辑电路的分析与设计</a:t>
            </a:r>
          </a:p>
        </p:txBody>
      </p:sp>
    </p:spTree>
    <p:extLst>
      <p:ext uri="{BB962C8B-B14F-4D97-AF65-F5344CB8AC3E}">
        <p14:creationId xmlns:p14="http://schemas.microsoft.com/office/powerpoint/2010/main" val="2157031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时序电路的手工分析与设计；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计数器；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移位寄存器；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4" y="516695"/>
            <a:ext cx="624798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5712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时序逻辑电路的分析与设计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816121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任意模计数器设计；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9D90C8-49AC-8342-F1BA-0F3D216219EE}"/>
              </a:ext>
            </a:extLst>
          </p:cNvPr>
          <p:cNvSpPr txBox="1"/>
          <p:nvPr/>
        </p:nvSpPr>
        <p:spPr>
          <a:xfrm>
            <a:off x="4482697" y="4608836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74161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74160</a:t>
            </a:r>
            <a:r>
              <a:rPr lang="zh-CN" altLang="en-US" sz="2400" b="1" dirty="0"/>
              <a:t>，</a:t>
            </a:r>
            <a:endParaRPr lang="en-US" altLang="zh-CN" sz="2400" b="1" dirty="0"/>
          </a:p>
          <a:p>
            <a:r>
              <a:rPr lang="zh-CN" altLang="en-US" sz="2400" b="1" dirty="0"/>
              <a:t>同步置数，异步清零，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计数模态选择与占空比</a:t>
            </a:r>
            <a:endParaRPr lang="en-US" altLang="zh-CN" sz="2400" b="1" dirty="0"/>
          </a:p>
          <a:p>
            <a:r>
              <a:rPr lang="zh-CN" altLang="en-US" sz="2400" b="1" dirty="0"/>
              <a:t>计数器的级联</a:t>
            </a:r>
            <a:endParaRPr lang="en-US" altLang="zh-CN" sz="2400" b="1" dirty="0"/>
          </a:p>
        </p:txBody>
      </p:sp>
      <p:grpSp>
        <p:nvGrpSpPr>
          <p:cNvPr id="113" name="PA-组合 7">
            <a:extLst>
              <a:ext uri="{FF2B5EF4-FFF2-40B4-BE49-F238E27FC236}">
                <a16:creationId xmlns:a16="http://schemas.microsoft.com/office/drawing/2014/main" id="{0E7893C2-73AB-ABFB-1550-0140C6CD92A9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8558847" y="516695"/>
            <a:ext cx="2921000" cy="5911850"/>
            <a:chOff x="2934" y="573"/>
            <a:chExt cx="1704" cy="3724"/>
          </a:xfrm>
          <a:noFill/>
        </p:grpSpPr>
        <p:sp>
          <p:nvSpPr>
            <p:cNvPr id="114" name="PA-矩形 8">
              <a:extLst>
                <a:ext uri="{FF2B5EF4-FFF2-40B4-BE49-F238E27FC236}">
                  <a16:creationId xmlns:a16="http://schemas.microsoft.com/office/drawing/2014/main" id="{A9D74154-899D-09CE-74D7-4506A192268B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0" y="410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5" name="PA-矩形 9">
              <a:extLst>
                <a:ext uri="{FF2B5EF4-FFF2-40B4-BE49-F238E27FC236}">
                  <a16:creationId xmlns:a16="http://schemas.microsoft.com/office/drawing/2014/main" id="{32FA822E-89D0-2AC1-9C7B-DE10AB2C8F70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74" y="410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6" name="PA-矩形 10">
              <a:extLst>
                <a:ext uri="{FF2B5EF4-FFF2-40B4-BE49-F238E27FC236}">
                  <a16:creationId xmlns:a16="http://schemas.microsoft.com/office/drawing/2014/main" id="{8145A363-6C1C-F515-6324-2267945D86C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54" y="410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7" name="PA-矩形 11">
              <a:extLst>
                <a:ext uri="{FF2B5EF4-FFF2-40B4-BE49-F238E27FC236}">
                  <a16:creationId xmlns:a16="http://schemas.microsoft.com/office/drawing/2014/main" id="{7107FB21-0369-B0F6-AD63-3B096F4AB973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355" y="410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18" name="PA-矩形 12">
              <a:extLst>
                <a:ext uri="{FF2B5EF4-FFF2-40B4-BE49-F238E27FC236}">
                  <a16:creationId xmlns:a16="http://schemas.microsoft.com/office/drawing/2014/main" id="{60C5C95B-76EF-73E9-147F-FF46B5DBE116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34" y="410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16</a:t>
              </a:r>
            </a:p>
          </p:txBody>
        </p:sp>
        <p:sp>
          <p:nvSpPr>
            <p:cNvPr id="119" name="PA-矩形 13">
              <a:extLst>
                <a:ext uri="{FF2B5EF4-FFF2-40B4-BE49-F238E27FC236}">
                  <a16:creationId xmlns:a16="http://schemas.microsoft.com/office/drawing/2014/main" id="{6175096D-899C-B647-10DF-0843D0DB1DBD}"/>
                </a:ext>
              </a:extLst>
            </p:cNvPr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310" y="391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0" name="PA-矩形 14">
              <a:extLst>
                <a:ext uri="{FF2B5EF4-FFF2-40B4-BE49-F238E27FC236}">
                  <a16:creationId xmlns:a16="http://schemas.microsoft.com/office/drawing/2014/main" id="{E62AE3EB-E3C8-ECC7-6A02-F311F6EA58FA}"/>
                </a:ext>
              </a:extLst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974" y="391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1" name="PA-矩形 15">
              <a:extLst>
                <a:ext uri="{FF2B5EF4-FFF2-40B4-BE49-F238E27FC236}">
                  <a16:creationId xmlns:a16="http://schemas.microsoft.com/office/drawing/2014/main" id="{D3E2C8AD-0F18-A187-E894-3B567684FAE5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54" y="391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2" name="PA-矩形 16">
              <a:extLst>
                <a:ext uri="{FF2B5EF4-FFF2-40B4-BE49-F238E27FC236}">
                  <a16:creationId xmlns:a16="http://schemas.microsoft.com/office/drawing/2014/main" id="{13B44521-9945-899D-9855-EAAF8ADC4C5D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355" y="391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" name="PA-矩形 17">
              <a:extLst>
                <a:ext uri="{FF2B5EF4-FFF2-40B4-BE49-F238E27FC236}">
                  <a16:creationId xmlns:a16="http://schemas.microsoft.com/office/drawing/2014/main" id="{585AB1A5-24BB-1E90-CC76-78C1E5742B49}"/>
                </a:ext>
              </a:extLst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934" y="391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15</a:t>
              </a:r>
            </a:p>
          </p:txBody>
        </p:sp>
        <p:sp>
          <p:nvSpPr>
            <p:cNvPr id="124" name="PA-矩形 18">
              <a:extLst>
                <a:ext uri="{FF2B5EF4-FFF2-40B4-BE49-F238E27FC236}">
                  <a16:creationId xmlns:a16="http://schemas.microsoft.com/office/drawing/2014/main" id="{14AC48DA-8E2D-6C31-5B0B-87ED424150B9}"/>
                </a:ext>
              </a:extLst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310" y="372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5" name="PA-矩形 19">
              <a:extLst>
                <a:ext uri="{FF2B5EF4-FFF2-40B4-BE49-F238E27FC236}">
                  <a16:creationId xmlns:a16="http://schemas.microsoft.com/office/drawing/2014/main" id="{B6961F34-F844-5521-1372-2757A9C73E71}"/>
                </a:ext>
              </a:extLst>
            </p:cNvPr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974" y="372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6" name="PA-矩形 20">
              <a:extLst>
                <a:ext uri="{FF2B5EF4-FFF2-40B4-BE49-F238E27FC236}">
                  <a16:creationId xmlns:a16="http://schemas.microsoft.com/office/drawing/2014/main" id="{DCDDF08B-0198-B5F5-A839-CAADB985A830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654" y="372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7" name="PA-矩形 21">
              <a:extLst>
                <a:ext uri="{FF2B5EF4-FFF2-40B4-BE49-F238E27FC236}">
                  <a16:creationId xmlns:a16="http://schemas.microsoft.com/office/drawing/2014/main" id="{54ECC945-8FD5-1B51-1097-7FF6B7513205}"/>
                </a:ext>
              </a:extLst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355" y="372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8" name="PA-矩形 22">
              <a:extLst>
                <a:ext uri="{FF2B5EF4-FFF2-40B4-BE49-F238E27FC236}">
                  <a16:creationId xmlns:a16="http://schemas.microsoft.com/office/drawing/2014/main" id="{E1334ED1-CB21-F217-95F0-F498C77FF753}"/>
                </a:ext>
              </a:extLst>
            </p:cNvPr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934" y="3721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14</a:t>
              </a:r>
            </a:p>
          </p:txBody>
        </p:sp>
        <p:sp>
          <p:nvSpPr>
            <p:cNvPr id="129" name="PA-矩形 23">
              <a:extLst>
                <a:ext uri="{FF2B5EF4-FFF2-40B4-BE49-F238E27FC236}">
                  <a16:creationId xmlns:a16="http://schemas.microsoft.com/office/drawing/2014/main" id="{C747AB60-9D07-A796-A9B5-02EA823F7674}"/>
                </a:ext>
              </a:extLst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310" y="352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0" name="PA-矩形 24">
              <a:extLst>
                <a:ext uri="{FF2B5EF4-FFF2-40B4-BE49-F238E27FC236}">
                  <a16:creationId xmlns:a16="http://schemas.microsoft.com/office/drawing/2014/main" id="{D61E0222-2B63-664F-A65E-F9DCD171E112}"/>
                </a:ext>
              </a:extLst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974" y="352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1" name="PA-矩形 25">
              <a:extLst>
                <a:ext uri="{FF2B5EF4-FFF2-40B4-BE49-F238E27FC236}">
                  <a16:creationId xmlns:a16="http://schemas.microsoft.com/office/drawing/2014/main" id="{37A4D095-DC9E-8D11-7798-13EB5679AD4C}"/>
                </a:ext>
              </a:extLst>
            </p:cNvPr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654" y="352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2" name="PA-矩形 26">
              <a:extLst>
                <a:ext uri="{FF2B5EF4-FFF2-40B4-BE49-F238E27FC236}">
                  <a16:creationId xmlns:a16="http://schemas.microsoft.com/office/drawing/2014/main" id="{E4A776EB-A855-7B16-BA6F-1BD1EC2D875B}"/>
                </a:ext>
              </a:extLst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355" y="352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3" name="PA-矩形 27">
              <a:extLst>
                <a:ext uri="{FF2B5EF4-FFF2-40B4-BE49-F238E27FC236}">
                  <a16:creationId xmlns:a16="http://schemas.microsoft.com/office/drawing/2014/main" id="{0CE85EA1-7AF6-470C-3108-C0B386CD2072}"/>
                </a:ext>
              </a:extLst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934" y="3529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13</a:t>
              </a:r>
            </a:p>
          </p:txBody>
        </p:sp>
        <p:sp>
          <p:nvSpPr>
            <p:cNvPr id="134" name="PA-矩形 28">
              <a:extLst>
                <a:ext uri="{FF2B5EF4-FFF2-40B4-BE49-F238E27FC236}">
                  <a16:creationId xmlns:a16="http://schemas.microsoft.com/office/drawing/2014/main" id="{9265A082-F5E4-2AF7-1A2F-1E59E82B96F7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4310" y="333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5" name="PA-矩形 29">
              <a:extLst>
                <a:ext uri="{FF2B5EF4-FFF2-40B4-BE49-F238E27FC236}">
                  <a16:creationId xmlns:a16="http://schemas.microsoft.com/office/drawing/2014/main" id="{E85B4C06-83FE-6630-9A3F-E79BCCAFE549}"/>
                </a:ext>
              </a:extLst>
            </p:cNvPr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974" y="333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36" name="PA-矩形 30">
              <a:extLst>
                <a:ext uri="{FF2B5EF4-FFF2-40B4-BE49-F238E27FC236}">
                  <a16:creationId xmlns:a16="http://schemas.microsoft.com/office/drawing/2014/main" id="{CC6EE5E6-E7DD-38E9-B821-32B2D90745B8}"/>
                </a:ext>
              </a:extLst>
            </p:cNvPr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654" y="333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7" name="PA-矩形 31">
              <a:extLst>
                <a:ext uri="{FF2B5EF4-FFF2-40B4-BE49-F238E27FC236}">
                  <a16:creationId xmlns:a16="http://schemas.microsoft.com/office/drawing/2014/main" id="{C0D4B503-AA16-215D-6E0C-4946DAF70FDB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355" y="333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8" name="PA-矩形 32">
              <a:extLst>
                <a:ext uri="{FF2B5EF4-FFF2-40B4-BE49-F238E27FC236}">
                  <a16:creationId xmlns:a16="http://schemas.microsoft.com/office/drawing/2014/main" id="{079C0A1D-1542-5AE6-E12C-CE4E7CFC8746}"/>
                </a:ext>
              </a:extLst>
            </p:cNvPr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2934" y="3337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12</a:t>
              </a:r>
            </a:p>
          </p:txBody>
        </p:sp>
        <p:sp>
          <p:nvSpPr>
            <p:cNvPr id="139" name="PA-矩形 33">
              <a:extLst>
                <a:ext uri="{FF2B5EF4-FFF2-40B4-BE49-F238E27FC236}">
                  <a16:creationId xmlns:a16="http://schemas.microsoft.com/office/drawing/2014/main" id="{C9FB32EE-8133-F2D7-9059-E09FA0CDF205}"/>
                </a:ext>
              </a:extLst>
            </p:cNvPr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310" y="314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0" name="PA-矩形 34">
              <a:extLst>
                <a:ext uri="{FF2B5EF4-FFF2-40B4-BE49-F238E27FC236}">
                  <a16:creationId xmlns:a16="http://schemas.microsoft.com/office/drawing/2014/main" id="{6661F6EA-684E-7F9B-107D-8F0139F7CD20}"/>
                </a:ext>
              </a:extLst>
            </p:cNvPr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974" y="314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PA-矩形 35">
              <a:extLst>
                <a:ext uri="{FF2B5EF4-FFF2-40B4-BE49-F238E27FC236}">
                  <a16:creationId xmlns:a16="http://schemas.microsoft.com/office/drawing/2014/main" id="{9C22285D-551E-17C8-7724-1B2B0946E0B6}"/>
                </a:ext>
              </a:extLst>
            </p:cNvPr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654" y="314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2" name="PA-矩形 36">
              <a:extLst>
                <a:ext uri="{FF2B5EF4-FFF2-40B4-BE49-F238E27FC236}">
                  <a16:creationId xmlns:a16="http://schemas.microsoft.com/office/drawing/2014/main" id="{195179EC-69AB-2451-A02E-94033DE51902}"/>
                </a:ext>
              </a:extLst>
            </p:cNvPr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355" y="314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3" name="PA-矩形 37">
              <a:extLst>
                <a:ext uri="{FF2B5EF4-FFF2-40B4-BE49-F238E27FC236}">
                  <a16:creationId xmlns:a16="http://schemas.microsoft.com/office/drawing/2014/main" id="{8473776B-D4C8-4828-7430-C4B1446E6588}"/>
                </a:ext>
              </a:extLst>
            </p:cNvPr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2934" y="3145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11</a:t>
              </a:r>
            </a:p>
          </p:txBody>
        </p:sp>
        <p:sp>
          <p:nvSpPr>
            <p:cNvPr id="144" name="PA-矩形 38">
              <a:extLst>
                <a:ext uri="{FF2B5EF4-FFF2-40B4-BE49-F238E27FC236}">
                  <a16:creationId xmlns:a16="http://schemas.microsoft.com/office/drawing/2014/main" id="{99569FCA-C92D-B447-2387-5FAB5FE9BF6D}"/>
                </a:ext>
              </a:extLst>
            </p:cNvPr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4310" y="295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5" name="PA-矩形 39">
              <a:extLst>
                <a:ext uri="{FF2B5EF4-FFF2-40B4-BE49-F238E27FC236}">
                  <a16:creationId xmlns:a16="http://schemas.microsoft.com/office/drawing/2014/main" id="{30D8F496-A1B1-AF2A-F07E-E3711CFCD9EC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974" y="295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6" name="PA-矩形 40">
              <a:extLst>
                <a:ext uri="{FF2B5EF4-FFF2-40B4-BE49-F238E27FC236}">
                  <a16:creationId xmlns:a16="http://schemas.microsoft.com/office/drawing/2014/main" id="{F9038F52-71A0-8E14-59C3-A2DF0A8A12EB}"/>
                </a:ext>
              </a:extLst>
            </p:cNvPr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3654" y="295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7" name="PA-矩形 41">
              <a:extLst>
                <a:ext uri="{FF2B5EF4-FFF2-40B4-BE49-F238E27FC236}">
                  <a16:creationId xmlns:a16="http://schemas.microsoft.com/office/drawing/2014/main" id="{5EC5F3A9-FA40-DC31-A22B-C4E31CAF64CB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355" y="295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8" name="PA-矩形 42">
              <a:extLst>
                <a:ext uri="{FF2B5EF4-FFF2-40B4-BE49-F238E27FC236}">
                  <a16:creationId xmlns:a16="http://schemas.microsoft.com/office/drawing/2014/main" id="{3925FDA5-A094-A92B-FEBF-ED8D3AC375B4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934" y="2953"/>
              <a:ext cx="421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000" b="1" kern="0">
                  <a:solidFill>
                    <a:sysClr val="windowText" lastClr="000000"/>
                  </a:solidFill>
                </a:rPr>
                <a:t>10</a:t>
              </a:r>
            </a:p>
          </p:txBody>
        </p:sp>
        <p:sp>
          <p:nvSpPr>
            <p:cNvPr id="149" name="PA-矩形 43">
              <a:extLst>
                <a:ext uri="{FF2B5EF4-FFF2-40B4-BE49-F238E27FC236}">
                  <a16:creationId xmlns:a16="http://schemas.microsoft.com/office/drawing/2014/main" id="{A48A71B5-0DE9-9E1B-B082-56C61625791F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4310" y="276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0" name="PA-矩形 44">
              <a:extLst>
                <a:ext uri="{FF2B5EF4-FFF2-40B4-BE49-F238E27FC236}">
                  <a16:creationId xmlns:a16="http://schemas.microsoft.com/office/drawing/2014/main" id="{5CD870BC-0C5B-A328-AADC-C771F5ADFD0E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74" y="276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1" name="PA-矩形 45">
              <a:extLst>
                <a:ext uri="{FF2B5EF4-FFF2-40B4-BE49-F238E27FC236}">
                  <a16:creationId xmlns:a16="http://schemas.microsoft.com/office/drawing/2014/main" id="{4AFEA05E-AB83-5BC5-830D-0ABFAF978C89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54" y="276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2" name="PA-矩形 46">
              <a:extLst>
                <a:ext uri="{FF2B5EF4-FFF2-40B4-BE49-F238E27FC236}">
                  <a16:creationId xmlns:a16="http://schemas.microsoft.com/office/drawing/2014/main" id="{6E797915-FDC0-271E-57E5-39E72DE8016B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355" y="276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" name="PA-矩形 47">
              <a:extLst>
                <a:ext uri="{FF2B5EF4-FFF2-40B4-BE49-F238E27FC236}">
                  <a16:creationId xmlns:a16="http://schemas.microsoft.com/office/drawing/2014/main" id="{0AE5E451-75AB-9290-8814-3D3AD268562A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2934" y="276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54" name="PA-矩形 48">
              <a:extLst>
                <a:ext uri="{FF2B5EF4-FFF2-40B4-BE49-F238E27FC236}">
                  <a16:creationId xmlns:a16="http://schemas.microsoft.com/office/drawing/2014/main" id="{8E0F59F3-EDFD-E64D-39CC-70B230DECF7D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4310" y="256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5" name="PA-矩形 49">
              <a:extLst>
                <a:ext uri="{FF2B5EF4-FFF2-40B4-BE49-F238E27FC236}">
                  <a16:creationId xmlns:a16="http://schemas.microsoft.com/office/drawing/2014/main" id="{1B4A4FB8-36B0-AE7A-002E-CDC14C441E5F}"/>
                </a:ext>
              </a:extLst>
            </p:cNvPr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974" y="256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6" name="PA-矩形 50">
              <a:extLst>
                <a:ext uri="{FF2B5EF4-FFF2-40B4-BE49-F238E27FC236}">
                  <a16:creationId xmlns:a16="http://schemas.microsoft.com/office/drawing/2014/main" id="{61353829-74A7-D8BA-4524-FE5DD9C52C2A}"/>
                </a:ext>
              </a:extLst>
            </p:cNvPr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654" y="256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57" name="PA-矩形 51">
              <a:extLst>
                <a:ext uri="{FF2B5EF4-FFF2-40B4-BE49-F238E27FC236}">
                  <a16:creationId xmlns:a16="http://schemas.microsoft.com/office/drawing/2014/main" id="{7C027883-3ADB-68C3-F00D-9BF7EE3D51A3}"/>
                </a:ext>
              </a:extLst>
            </p:cNvPr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355" y="256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8" name="PA-矩形 52">
              <a:extLst>
                <a:ext uri="{FF2B5EF4-FFF2-40B4-BE49-F238E27FC236}">
                  <a16:creationId xmlns:a16="http://schemas.microsoft.com/office/drawing/2014/main" id="{F5FCAD79-A457-2E78-5025-F633835446C6}"/>
                </a:ext>
              </a:extLst>
            </p:cNvPr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934" y="256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59" name="PA-矩形 53">
              <a:extLst>
                <a:ext uri="{FF2B5EF4-FFF2-40B4-BE49-F238E27FC236}">
                  <a16:creationId xmlns:a16="http://schemas.microsoft.com/office/drawing/2014/main" id="{1425033F-AEEF-592B-3076-D1FDF87511C5}"/>
                </a:ext>
              </a:extLst>
            </p:cNvPr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4310" y="237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0" name="PA-矩形 54">
              <a:extLst>
                <a:ext uri="{FF2B5EF4-FFF2-40B4-BE49-F238E27FC236}">
                  <a16:creationId xmlns:a16="http://schemas.microsoft.com/office/drawing/2014/main" id="{0A740D00-1534-BA94-2388-D72BDDA7B6F5}"/>
                </a:ext>
              </a:extLst>
            </p:cNvPr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3974" y="237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1" name="PA-矩形 55">
              <a:extLst>
                <a:ext uri="{FF2B5EF4-FFF2-40B4-BE49-F238E27FC236}">
                  <a16:creationId xmlns:a16="http://schemas.microsoft.com/office/drawing/2014/main" id="{527DFE81-FAF4-DE64-A827-8277BE174A8E}"/>
                </a:ext>
              </a:extLst>
            </p:cNvPr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3654" y="237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2" name="PA-矩形 56">
              <a:extLst>
                <a:ext uri="{FF2B5EF4-FFF2-40B4-BE49-F238E27FC236}">
                  <a16:creationId xmlns:a16="http://schemas.microsoft.com/office/drawing/2014/main" id="{0A3228E0-9295-519D-7AD8-D3AE2838EAB1}"/>
                </a:ext>
              </a:extLst>
            </p:cNvPr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355" y="237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3" name="PA-矩形 57">
              <a:extLst>
                <a:ext uri="{FF2B5EF4-FFF2-40B4-BE49-F238E27FC236}">
                  <a16:creationId xmlns:a16="http://schemas.microsoft.com/office/drawing/2014/main" id="{EFFC4E2A-9F98-394E-A5A0-E5D9F9D43A82}"/>
                </a:ext>
              </a:extLst>
            </p:cNvPr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2934" y="237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64" name="PA-矩形 58">
              <a:extLst>
                <a:ext uri="{FF2B5EF4-FFF2-40B4-BE49-F238E27FC236}">
                  <a16:creationId xmlns:a16="http://schemas.microsoft.com/office/drawing/2014/main" id="{CFF63823-6705-E3F5-2942-414A76C005BA}"/>
                </a:ext>
              </a:extLst>
            </p:cNvPr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4310" y="218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5" name="PA-矩形 59">
              <a:extLst>
                <a:ext uri="{FF2B5EF4-FFF2-40B4-BE49-F238E27FC236}">
                  <a16:creationId xmlns:a16="http://schemas.microsoft.com/office/drawing/2014/main" id="{16CF34BA-5250-D3E2-8D92-5E7190AADAA1}"/>
                </a:ext>
              </a:extLst>
            </p:cNvPr>
            <p:cNvSpPr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974" y="218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6" name="PA-矩形 60">
              <a:extLst>
                <a:ext uri="{FF2B5EF4-FFF2-40B4-BE49-F238E27FC236}">
                  <a16:creationId xmlns:a16="http://schemas.microsoft.com/office/drawing/2014/main" id="{74116F44-53A1-2C94-F477-41E2AB21BFB1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654" y="218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7" name="PA-矩形 61">
              <a:extLst>
                <a:ext uri="{FF2B5EF4-FFF2-40B4-BE49-F238E27FC236}">
                  <a16:creationId xmlns:a16="http://schemas.microsoft.com/office/drawing/2014/main" id="{4043713A-118B-3168-7B29-7AF8D69DEBE1}"/>
                </a:ext>
              </a:extLst>
            </p:cNvPr>
            <p:cNvSpPr>
              <a:spLocks noChangeArrowheads="1"/>
            </p:cNvSpPr>
            <p:nvPr>
              <p:custDataLst>
                <p:tags r:id="rId58"/>
              </p:custDataLst>
            </p:nvPr>
          </p:nvSpPr>
          <p:spPr bwMode="auto">
            <a:xfrm>
              <a:off x="3355" y="218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68" name="PA-矩形 62">
              <a:extLst>
                <a:ext uri="{FF2B5EF4-FFF2-40B4-BE49-F238E27FC236}">
                  <a16:creationId xmlns:a16="http://schemas.microsoft.com/office/drawing/2014/main" id="{C4A39B41-2A47-8EA6-5651-901D5479A5C8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2934" y="218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69" name="PA-矩形 63">
              <a:extLst>
                <a:ext uri="{FF2B5EF4-FFF2-40B4-BE49-F238E27FC236}">
                  <a16:creationId xmlns:a16="http://schemas.microsoft.com/office/drawing/2014/main" id="{4490C2EF-FC78-B246-6D67-2120B0AF74A2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310" y="199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" name="PA-矩形 64">
              <a:extLst>
                <a:ext uri="{FF2B5EF4-FFF2-40B4-BE49-F238E27FC236}">
                  <a16:creationId xmlns:a16="http://schemas.microsoft.com/office/drawing/2014/main" id="{3C42FF05-3384-813E-F52A-7B77711FC13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3974" y="199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1" name="PA-矩形 65">
              <a:extLst>
                <a:ext uri="{FF2B5EF4-FFF2-40B4-BE49-F238E27FC236}">
                  <a16:creationId xmlns:a16="http://schemas.microsoft.com/office/drawing/2014/main" id="{68ECA46F-4BF8-6486-4CE4-5EA2AD36EF9C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654" y="199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2" name="PA-矩形 66">
              <a:extLst>
                <a:ext uri="{FF2B5EF4-FFF2-40B4-BE49-F238E27FC236}">
                  <a16:creationId xmlns:a16="http://schemas.microsoft.com/office/drawing/2014/main" id="{E873A927-41C6-5A69-3D60-C01943E53559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3355" y="199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3" name="PA-矩形 67">
              <a:extLst>
                <a:ext uri="{FF2B5EF4-FFF2-40B4-BE49-F238E27FC236}">
                  <a16:creationId xmlns:a16="http://schemas.microsoft.com/office/drawing/2014/main" id="{4D90E814-2875-A34C-4841-22BDE129FE7A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2934" y="199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74" name="PA-矩形 68">
              <a:extLst>
                <a:ext uri="{FF2B5EF4-FFF2-40B4-BE49-F238E27FC236}">
                  <a16:creationId xmlns:a16="http://schemas.microsoft.com/office/drawing/2014/main" id="{0B1B240E-12F8-367C-D111-8CB425032E6E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10" y="1801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5" name="PA-矩形 69">
              <a:extLst>
                <a:ext uri="{FF2B5EF4-FFF2-40B4-BE49-F238E27FC236}">
                  <a16:creationId xmlns:a16="http://schemas.microsoft.com/office/drawing/2014/main" id="{3506C9BB-79CF-AD99-D0B0-9D5F2F5649D8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3974" y="1801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6" name="PA-矩形 70">
              <a:extLst>
                <a:ext uri="{FF2B5EF4-FFF2-40B4-BE49-F238E27FC236}">
                  <a16:creationId xmlns:a16="http://schemas.microsoft.com/office/drawing/2014/main" id="{2ED15E19-B937-97CD-6358-F15F5183B83C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3654" y="1801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7" name="PA-矩形 71">
              <a:extLst>
                <a:ext uri="{FF2B5EF4-FFF2-40B4-BE49-F238E27FC236}">
                  <a16:creationId xmlns:a16="http://schemas.microsoft.com/office/drawing/2014/main" id="{0D0B0D3E-0895-C3A6-010C-458086744B1C}"/>
                </a:ext>
              </a:extLst>
            </p:cNvPr>
            <p:cNvSpPr>
              <a:spLocks noChangeArrowheads="1"/>
            </p:cNvSpPr>
            <p:nvPr>
              <p:custDataLst>
                <p:tags r:id="rId68"/>
              </p:custDataLst>
            </p:nvPr>
          </p:nvSpPr>
          <p:spPr bwMode="auto">
            <a:xfrm>
              <a:off x="3355" y="1801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8" name="PA-矩形 72">
              <a:extLst>
                <a:ext uri="{FF2B5EF4-FFF2-40B4-BE49-F238E27FC236}">
                  <a16:creationId xmlns:a16="http://schemas.microsoft.com/office/drawing/2014/main" id="{096AAD27-E64E-91D8-0D43-BDF557D4951D}"/>
                </a:ext>
              </a:extLst>
            </p:cNvPr>
            <p:cNvSpPr>
              <a:spLocks noChangeArrowheads="1"/>
            </p:cNvSpPr>
            <p:nvPr>
              <p:custDataLst>
                <p:tags r:id="rId69"/>
              </p:custDataLst>
            </p:nvPr>
          </p:nvSpPr>
          <p:spPr bwMode="auto">
            <a:xfrm>
              <a:off x="2934" y="1801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79" name="PA-矩形 73">
              <a:extLst>
                <a:ext uri="{FF2B5EF4-FFF2-40B4-BE49-F238E27FC236}">
                  <a16:creationId xmlns:a16="http://schemas.microsoft.com/office/drawing/2014/main" id="{C6928ECC-2B7F-308B-480F-CF0C9D973C84}"/>
                </a:ext>
              </a:extLst>
            </p:cNvPr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4310" y="1609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0" name="PA-矩形 74">
              <a:extLst>
                <a:ext uri="{FF2B5EF4-FFF2-40B4-BE49-F238E27FC236}">
                  <a16:creationId xmlns:a16="http://schemas.microsoft.com/office/drawing/2014/main" id="{64096978-6847-A572-CA98-F00238675C50}"/>
                </a:ext>
              </a:extLst>
            </p:cNvPr>
            <p:cNvSpPr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3974" y="1609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1" name="PA-矩形 75">
              <a:extLst>
                <a:ext uri="{FF2B5EF4-FFF2-40B4-BE49-F238E27FC236}">
                  <a16:creationId xmlns:a16="http://schemas.microsoft.com/office/drawing/2014/main" id="{E65EBE5B-167C-A04C-DD78-0F83BD60B5A1}"/>
                </a:ext>
              </a:extLst>
            </p:cNvPr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3654" y="1609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2" name="PA-矩形 76">
              <a:extLst>
                <a:ext uri="{FF2B5EF4-FFF2-40B4-BE49-F238E27FC236}">
                  <a16:creationId xmlns:a16="http://schemas.microsoft.com/office/drawing/2014/main" id="{817B3303-FFA9-5B43-1516-D3AEE2091908}"/>
                </a:ext>
              </a:extLst>
            </p:cNvPr>
            <p:cNvSpPr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3355" y="1609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3" name="PA-矩形 77">
              <a:extLst>
                <a:ext uri="{FF2B5EF4-FFF2-40B4-BE49-F238E27FC236}">
                  <a16:creationId xmlns:a16="http://schemas.microsoft.com/office/drawing/2014/main" id="{E16E1C8F-D625-4EF7-01CD-246214F03592}"/>
                </a:ext>
              </a:extLst>
            </p:cNvPr>
            <p:cNvSpPr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2934" y="1609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4" name="PA-矩形 78">
              <a:extLst>
                <a:ext uri="{FF2B5EF4-FFF2-40B4-BE49-F238E27FC236}">
                  <a16:creationId xmlns:a16="http://schemas.microsoft.com/office/drawing/2014/main" id="{925EA620-1504-AE11-BC1C-3A837BBD6BAC}"/>
                </a:ext>
              </a:extLst>
            </p:cNvPr>
            <p:cNvSpPr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4310" y="1417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5" name="PA-矩形 79">
              <a:extLst>
                <a:ext uri="{FF2B5EF4-FFF2-40B4-BE49-F238E27FC236}">
                  <a16:creationId xmlns:a16="http://schemas.microsoft.com/office/drawing/2014/main" id="{967DDDB7-0CE1-8E49-08BC-F81580C51CDA}"/>
                </a:ext>
              </a:extLst>
            </p:cNvPr>
            <p:cNvSpPr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3974" y="1417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6" name="PA-矩形 80">
              <a:extLst>
                <a:ext uri="{FF2B5EF4-FFF2-40B4-BE49-F238E27FC236}">
                  <a16:creationId xmlns:a16="http://schemas.microsoft.com/office/drawing/2014/main" id="{3A5366FF-F9D0-7FD8-B10A-856A78321901}"/>
                </a:ext>
              </a:extLst>
            </p:cNvPr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3654" y="1417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7" name="PA-矩形 81">
              <a:extLst>
                <a:ext uri="{FF2B5EF4-FFF2-40B4-BE49-F238E27FC236}">
                  <a16:creationId xmlns:a16="http://schemas.microsoft.com/office/drawing/2014/main" id="{C089F84E-C0E6-11AD-F270-6546EB1ACFE3}"/>
                </a:ext>
              </a:extLst>
            </p:cNvPr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3355" y="1417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8" name="PA-矩形 82">
              <a:extLst>
                <a:ext uri="{FF2B5EF4-FFF2-40B4-BE49-F238E27FC236}">
                  <a16:creationId xmlns:a16="http://schemas.microsoft.com/office/drawing/2014/main" id="{9F1BC880-106F-F459-201A-689066A23B96}"/>
                </a:ext>
              </a:extLst>
            </p:cNvPr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2934" y="1417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9" name="PA-矩形 83">
              <a:extLst>
                <a:ext uri="{FF2B5EF4-FFF2-40B4-BE49-F238E27FC236}">
                  <a16:creationId xmlns:a16="http://schemas.microsoft.com/office/drawing/2014/main" id="{04F0C664-EC56-3BBE-8268-2C2C36C7A742}"/>
                </a:ext>
              </a:extLst>
            </p:cNvPr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310" y="1225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0" name="PA-矩形 84">
              <a:extLst>
                <a:ext uri="{FF2B5EF4-FFF2-40B4-BE49-F238E27FC236}">
                  <a16:creationId xmlns:a16="http://schemas.microsoft.com/office/drawing/2014/main" id="{4E5CACD6-F241-8CBE-C60F-B82E59497D33}"/>
                </a:ext>
              </a:extLst>
            </p:cNvPr>
            <p:cNvSpPr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3974" y="1225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1" name="PA-矩形 85">
              <a:extLst>
                <a:ext uri="{FF2B5EF4-FFF2-40B4-BE49-F238E27FC236}">
                  <a16:creationId xmlns:a16="http://schemas.microsoft.com/office/drawing/2014/main" id="{FB823BA6-0B37-031E-C12F-4C9DA2C119A9}"/>
                </a:ext>
              </a:extLst>
            </p:cNvPr>
            <p:cNvSpPr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3654" y="1225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2" name="PA-矩形 86">
              <a:extLst>
                <a:ext uri="{FF2B5EF4-FFF2-40B4-BE49-F238E27FC236}">
                  <a16:creationId xmlns:a16="http://schemas.microsoft.com/office/drawing/2014/main" id="{D664FC39-5DEC-7A37-7797-C93C2333B5C9}"/>
                </a:ext>
              </a:extLst>
            </p:cNvPr>
            <p:cNvSpPr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355" y="1225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3" name="PA-矩形 87">
              <a:extLst>
                <a:ext uri="{FF2B5EF4-FFF2-40B4-BE49-F238E27FC236}">
                  <a16:creationId xmlns:a16="http://schemas.microsoft.com/office/drawing/2014/main" id="{E3EEE8E6-8303-0350-BB66-BEAD25D10B32}"/>
                </a:ext>
              </a:extLst>
            </p:cNvPr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2934" y="1225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4" name="PA-矩形 88">
              <a:extLst>
                <a:ext uri="{FF2B5EF4-FFF2-40B4-BE49-F238E27FC236}">
                  <a16:creationId xmlns:a16="http://schemas.microsoft.com/office/drawing/2014/main" id="{C3C5180E-EC2A-ACCD-B41B-6B41F5524FEA}"/>
                </a:ext>
              </a:extLst>
            </p:cNvPr>
            <p:cNvSpPr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310" y="1033"/>
              <a:ext cx="328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5" name="PA-矩形 89">
              <a:extLst>
                <a:ext uri="{FF2B5EF4-FFF2-40B4-BE49-F238E27FC236}">
                  <a16:creationId xmlns:a16="http://schemas.microsoft.com/office/drawing/2014/main" id="{0A93E21D-98B0-6A1E-4D91-CD8D8383070A}"/>
                </a:ext>
              </a:extLst>
            </p:cNvPr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3974" y="1033"/>
              <a:ext cx="336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6" name="PA-矩形 90">
              <a:extLst>
                <a:ext uri="{FF2B5EF4-FFF2-40B4-BE49-F238E27FC236}">
                  <a16:creationId xmlns:a16="http://schemas.microsoft.com/office/drawing/2014/main" id="{309BDFFC-9511-604B-1A23-BD837D275574}"/>
                </a:ext>
              </a:extLst>
            </p:cNvPr>
            <p:cNvSpPr>
              <a:spLocks noChangeArrowheads="1"/>
            </p:cNvSpPr>
            <p:nvPr>
              <p:custDataLst>
                <p:tags r:id="rId87"/>
              </p:custDataLst>
            </p:nvPr>
          </p:nvSpPr>
          <p:spPr bwMode="auto">
            <a:xfrm>
              <a:off x="3654" y="1033"/>
              <a:ext cx="320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7" name="PA-矩形 91">
              <a:extLst>
                <a:ext uri="{FF2B5EF4-FFF2-40B4-BE49-F238E27FC236}">
                  <a16:creationId xmlns:a16="http://schemas.microsoft.com/office/drawing/2014/main" id="{DD8A62CA-124C-B2CE-DD2A-B9E1309A01FF}"/>
                </a:ext>
              </a:extLst>
            </p:cNvPr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3355" y="1033"/>
              <a:ext cx="294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8" name="PA-矩形 92">
              <a:extLst>
                <a:ext uri="{FF2B5EF4-FFF2-40B4-BE49-F238E27FC236}">
                  <a16:creationId xmlns:a16="http://schemas.microsoft.com/office/drawing/2014/main" id="{EEC4477A-768C-38DD-88EE-E206DCB34049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2934" y="1033"/>
              <a:ext cx="42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9" name="PA-矩形 93">
              <a:extLst>
                <a:ext uri="{FF2B5EF4-FFF2-40B4-BE49-F238E27FC236}">
                  <a16:creationId xmlns:a16="http://schemas.microsoft.com/office/drawing/2014/main" id="{6BE51D5C-CB6A-093B-B334-93818EB93B69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4310" y="803"/>
              <a:ext cx="328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200" name="PA-矩形 94">
              <a:extLst>
                <a:ext uri="{FF2B5EF4-FFF2-40B4-BE49-F238E27FC236}">
                  <a16:creationId xmlns:a16="http://schemas.microsoft.com/office/drawing/2014/main" id="{0A748ABF-5B11-954D-D2BE-0A78102A64AF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3974" y="803"/>
              <a:ext cx="336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201" name="PA-矩形 95">
              <a:extLst>
                <a:ext uri="{FF2B5EF4-FFF2-40B4-BE49-F238E27FC236}">
                  <a16:creationId xmlns:a16="http://schemas.microsoft.com/office/drawing/2014/main" id="{829A9F6C-71D2-BC01-4BAE-408A7467D34F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3654" y="803"/>
              <a:ext cx="320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202" name="PA-矩形 96">
              <a:extLst>
                <a:ext uri="{FF2B5EF4-FFF2-40B4-BE49-F238E27FC236}">
                  <a16:creationId xmlns:a16="http://schemas.microsoft.com/office/drawing/2014/main" id="{3CDC68EF-2E98-3184-C423-F7CCE854D3E2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3355" y="803"/>
              <a:ext cx="294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en-US" altLang="zh-CN" sz="2400" b="1" i="1" kern="0">
                  <a:solidFill>
                    <a:sysClr val="windowText" lastClr="000000"/>
                  </a:solidFill>
                </a:rPr>
                <a:t>Q</a:t>
              </a:r>
              <a:r>
                <a:rPr kumimoji="1" lang="en-US" altLang="zh-CN" sz="2400" b="1" kern="0" baseline="-2500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203" name="PA-矩形 97">
              <a:extLst>
                <a:ext uri="{FF2B5EF4-FFF2-40B4-BE49-F238E27FC236}">
                  <a16:creationId xmlns:a16="http://schemas.microsoft.com/office/drawing/2014/main" id="{9F0E3A48-A70D-D205-41C6-32455F3BD003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3355" y="573"/>
              <a:ext cx="1283" cy="2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计 数 器 状 态</a:t>
              </a:r>
            </a:p>
          </p:txBody>
        </p:sp>
        <p:sp>
          <p:nvSpPr>
            <p:cNvPr id="204" name="PA-矩形 98">
              <a:extLst>
                <a:ext uri="{FF2B5EF4-FFF2-40B4-BE49-F238E27FC236}">
                  <a16:creationId xmlns:a16="http://schemas.microsoft.com/office/drawing/2014/main" id="{F5940D94-CD5E-59FA-6DC6-BC6C60FDC7C7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934" y="573"/>
              <a:ext cx="421" cy="46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kumimoji="1" lang="zh-CN" altLang="en-US" sz="2400" b="1" kern="0" dirty="0">
                  <a:ln>
                    <a:solidFill>
                      <a:srgbClr val="005286"/>
                    </a:solidFill>
                  </a:ln>
                  <a:solidFill>
                    <a:srgbClr val="005286"/>
                  </a:solidFill>
                </a:rPr>
                <a:t>计数顺序</a:t>
              </a:r>
            </a:p>
          </p:txBody>
        </p:sp>
        <p:sp>
          <p:nvSpPr>
            <p:cNvPr id="205" name="PA-Line 99">
              <a:extLst>
                <a:ext uri="{FF2B5EF4-FFF2-40B4-BE49-F238E27FC236}">
                  <a16:creationId xmlns:a16="http://schemas.microsoft.com/office/drawing/2014/main" id="{973EEAF4-0F50-3F28-F369-BC2FDC4A24A3}"/>
                </a:ext>
              </a:extLst>
            </p:cNvPr>
            <p:cNvSpPr>
              <a:spLocks noChangeShapeType="1"/>
            </p:cNvSpPr>
            <p:nvPr>
              <p:custDataLst>
                <p:tags r:id="rId96"/>
              </p:custDataLst>
            </p:nvPr>
          </p:nvSpPr>
          <p:spPr bwMode="auto">
            <a:xfrm>
              <a:off x="2934" y="573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PA-Line 100">
              <a:extLst>
                <a:ext uri="{FF2B5EF4-FFF2-40B4-BE49-F238E27FC236}">
                  <a16:creationId xmlns:a16="http://schemas.microsoft.com/office/drawing/2014/main" id="{DC0A3954-1827-D453-2A94-A822E344B4BC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>
              <a:off x="2934" y="1033"/>
              <a:ext cx="17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PA-Line 101">
              <a:extLst>
                <a:ext uri="{FF2B5EF4-FFF2-40B4-BE49-F238E27FC236}">
                  <a16:creationId xmlns:a16="http://schemas.microsoft.com/office/drawing/2014/main" id="{9CA1768F-E291-1E0E-B319-D3649471A687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>
              <a:off x="2934" y="4297"/>
              <a:ext cx="1704" cy="0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PA-Line 102">
              <a:extLst>
                <a:ext uri="{FF2B5EF4-FFF2-40B4-BE49-F238E27FC236}">
                  <a16:creationId xmlns:a16="http://schemas.microsoft.com/office/drawing/2014/main" id="{C753C488-EE89-CA8C-F9DF-0429066CBE82}"/>
                </a:ext>
              </a:extLst>
            </p:cNvPr>
            <p:cNvSpPr>
              <a:spLocks noChangeShapeType="1"/>
            </p:cNvSpPr>
            <p:nvPr>
              <p:custDataLst>
                <p:tags r:id="rId99"/>
              </p:custDataLst>
            </p:nvPr>
          </p:nvSpPr>
          <p:spPr bwMode="auto">
            <a:xfrm>
              <a:off x="2934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PA-Line 103">
              <a:extLst>
                <a:ext uri="{FF2B5EF4-FFF2-40B4-BE49-F238E27FC236}">
                  <a16:creationId xmlns:a16="http://schemas.microsoft.com/office/drawing/2014/main" id="{3B90F60B-F6E3-273B-A91F-0C58BBE021A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355" y="573"/>
              <a:ext cx="0" cy="3724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PA-Line 104">
              <a:extLst>
                <a:ext uri="{FF2B5EF4-FFF2-40B4-BE49-F238E27FC236}">
                  <a16:creationId xmlns:a16="http://schemas.microsoft.com/office/drawing/2014/main" id="{A25570BF-FA68-54F3-5D54-69FB566EB56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>
              <a:off x="4638" y="573"/>
              <a:ext cx="0" cy="3724"/>
            </a:xfrm>
            <a:prstGeom prst="line">
              <a:avLst/>
            </a:prstGeom>
            <a:grpFill/>
            <a:ln w="28575" cap="sq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PA-Line 105">
              <a:extLst>
                <a:ext uri="{FF2B5EF4-FFF2-40B4-BE49-F238E27FC236}">
                  <a16:creationId xmlns:a16="http://schemas.microsoft.com/office/drawing/2014/main" id="{607B8A8F-14B9-1298-5103-30A74B07B360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3355" y="803"/>
              <a:ext cx="128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2" name="PA-矩形 108">
            <a:extLst>
              <a:ext uri="{FF2B5EF4-FFF2-40B4-BE49-F238E27FC236}">
                <a16:creationId xmlns:a16="http://schemas.microsoft.com/office/drawing/2014/main" id="{B454F3B7-FC1B-B77F-41B0-8CA4D2E625D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57668" y="1246945"/>
            <a:ext cx="2006292" cy="3029816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213" name="PA-矩形 106">
            <a:extLst>
              <a:ext uri="{FF2B5EF4-FFF2-40B4-BE49-F238E27FC236}">
                <a16:creationId xmlns:a16="http://schemas.microsoft.com/office/drawing/2014/main" id="{E8B4A44E-85C1-3DAA-1760-A3AC9326415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416714" y="1838323"/>
            <a:ext cx="2006292" cy="3066221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4" name="PA-矩形 107">
            <a:extLst>
              <a:ext uri="{FF2B5EF4-FFF2-40B4-BE49-F238E27FC236}">
                <a16:creationId xmlns:a16="http://schemas.microsoft.com/office/drawing/2014/main" id="{6AA3850D-064C-0FB8-A45B-82125A5CDF0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298623" y="3075744"/>
            <a:ext cx="2006290" cy="3066185"/>
          </a:xfrm>
          <a:prstGeom prst="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B9A584F8-053D-EB83-B5C9-2E334E1C32EE}"/>
              </a:ext>
            </a:extLst>
          </p:cNvPr>
          <p:cNvSpPr txBox="1"/>
          <p:nvPr/>
        </p:nvSpPr>
        <p:spPr>
          <a:xfrm>
            <a:off x="6419964" y="2973306"/>
            <a:ext cx="1415772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计数</a:t>
            </a:r>
            <a:endParaRPr lang="en-US" altLang="zh-CN" sz="2400" b="1" dirty="0"/>
          </a:p>
          <a:p>
            <a:r>
              <a:rPr lang="zh-CN" altLang="en-US" sz="2400" b="1" dirty="0"/>
              <a:t>生成序列</a:t>
            </a:r>
            <a:endParaRPr lang="en-US" altLang="zh-CN" sz="2400" b="1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69E97F7-FD13-E839-4D32-09F09584A957}"/>
              </a:ext>
            </a:extLst>
          </p:cNvPr>
          <p:cNvCxnSpPr/>
          <p:nvPr/>
        </p:nvCxnSpPr>
        <p:spPr>
          <a:xfrm flipV="1">
            <a:off x="8188779" y="3685345"/>
            <a:ext cx="3535135" cy="7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6F0DCCE-4D3A-1862-9D24-D172E541D5D6}"/>
              </a:ext>
            </a:extLst>
          </p:cNvPr>
          <p:cNvSpPr txBox="1"/>
          <p:nvPr/>
        </p:nvSpPr>
        <p:spPr>
          <a:xfrm>
            <a:off x="340884" y="1636378"/>
            <a:ext cx="1826141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重点章节</a:t>
            </a:r>
          </a:p>
        </p:txBody>
      </p:sp>
    </p:spTree>
    <p:extLst>
      <p:ext uri="{BB962C8B-B14F-4D97-AF65-F5344CB8AC3E}">
        <p14:creationId xmlns:p14="http://schemas.microsoft.com/office/powerpoint/2010/main" val="17834877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8" grpId="0"/>
      <p:bldP spid="212" grpId="0" animBg="1"/>
      <p:bldP spid="213" grpId="0" animBg="1"/>
      <p:bldP spid="2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4" name="PA-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644775" y="6103922"/>
          <a:ext cx="37973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282700" imgH="241300" progId="Equation.DSMT4">
                  <p:embed/>
                </p:oleObj>
              </mc:Choice>
              <mc:Fallback>
                <p:oleObj name="Equation" r:id="rId13" imgW="1282700" imgH="241300" progId="Equation.DSMT4">
                  <p:embed/>
                  <p:pic>
                    <p:nvPicPr>
                      <p:cNvPr id="10244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5" y="6103922"/>
                        <a:ext cx="37973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PA-矩形 1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0247" name="PA-矩形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91312" y="2494174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ym typeface="宋体" panose="02010600030101010101" pitchFamily="2" charset="-122"/>
              </a:rPr>
              <a:t>1</a:t>
            </a:r>
            <a:r>
              <a:rPr lang="zh-CN" altLang="en-US" sz="2400" b="1" dirty="0">
                <a:sym typeface="宋体" panose="02010600030101010101" pitchFamily="2" charset="-122"/>
              </a:rPr>
              <a:t>）驱动方程：</a:t>
            </a:r>
          </a:p>
        </p:txBody>
      </p:sp>
      <p:sp>
        <p:nvSpPr>
          <p:cNvPr id="10250" name="PA-矩形 1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91312" y="4026082"/>
            <a:ext cx="87895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（</a:t>
            </a:r>
            <a:r>
              <a:rPr lang="en-US" altLang="zh-CN" sz="2400" b="1" dirty="0">
                <a:sym typeface="宋体" panose="02010600030101010101" pitchFamily="2" charset="-122"/>
              </a:rPr>
              <a:t>2</a:t>
            </a:r>
            <a:r>
              <a:rPr lang="zh-CN" altLang="en-US" sz="2400" b="1" dirty="0">
                <a:sym typeface="宋体" panose="02010600030101010101" pitchFamily="2" charset="-122"/>
              </a:rPr>
              <a:t>）将驱动方程代入</a:t>
            </a:r>
            <a:r>
              <a:rPr lang="en-US" altLang="zh-CN" sz="2400" b="1" dirty="0">
                <a:latin typeface="+mj-lt"/>
                <a:sym typeface="宋体" panose="02010600030101010101" pitchFamily="2" charset="-122"/>
              </a:rPr>
              <a:t>JK</a:t>
            </a:r>
            <a:r>
              <a:rPr lang="zh-CN" altLang="en-US" sz="2400" b="1" dirty="0">
                <a:sym typeface="宋体" panose="02010600030101010101" pitchFamily="2" charset="-122"/>
              </a:rPr>
              <a:t>触发器的特性方程，得到状态方程：</a:t>
            </a:r>
          </a:p>
        </p:txBody>
      </p:sp>
      <p:sp>
        <p:nvSpPr>
          <p:cNvPr id="10253" name="PA-文本框 1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77267" y="5614751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000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ym typeface="宋体" panose="02010600030101010101" pitchFamily="2" charset="-122"/>
              </a:rPr>
              <a:t>(3) </a:t>
            </a:r>
            <a:r>
              <a:rPr lang="zh-CN" altLang="en-US" sz="2400" b="1" dirty="0">
                <a:sym typeface="宋体" panose="02010600030101010101" pitchFamily="2" charset="-122"/>
              </a:rPr>
              <a:t>输出方程：</a:t>
            </a:r>
          </a:p>
        </p:txBody>
      </p:sp>
      <p:pic>
        <p:nvPicPr>
          <p:cNvPr id="10254" name="PA-图片 14" descr="C:\Users\acer\Desktop\6-1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1936104" y="3054849"/>
            <a:ext cx="22987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5" name="PA-图片 15" descr="C:\Users\acer\Desktop\6-2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963737" y="4547751"/>
            <a:ext cx="4314825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8" name="PA-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667" y="1357052"/>
            <a:ext cx="8222490" cy="213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A-文本框 5">
            <a:extLst>
              <a:ext uri="{FF2B5EF4-FFF2-40B4-BE49-F238E27FC236}">
                <a16:creationId xmlns:a16="http://schemas.microsoft.com/office/drawing/2014/main" id="{01E072D3-0314-478E-802A-B3E99B1305F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</a:p>
        </p:txBody>
      </p:sp>
      <p:sp>
        <p:nvSpPr>
          <p:cNvPr id="16" name="PA-圆角矩形 1">
            <a:extLst>
              <a:ext uri="{FF2B5EF4-FFF2-40B4-BE49-F238E27FC236}">
                <a16:creationId xmlns:a16="http://schemas.microsoft.com/office/drawing/2014/main" id="{44AFAC72-8B55-49D4-9155-E8F8180892E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>
            <a:extLst>
              <a:ext uri="{FF2B5EF4-FFF2-40B4-BE49-F238E27FC236}">
                <a16:creationId xmlns:a16="http://schemas.microsoft.com/office/drawing/2014/main" id="{9E76BD7F-B662-44E6-9159-7405B529CBF9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090" y="602218"/>
            <a:ext cx="528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173230" y="2352087"/>
            <a:ext cx="3924154" cy="912585"/>
            <a:chOff x="4173230" y="2352087"/>
            <a:chExt cx="3924154" cy="912585"/>
          </a:xfrm>
        </p:grpSpPr>
        <p:grpSp>
          <p:nvGrpSpPr>
            <p:cNvPr id="14" name="Group 34"/>
            <p:cNvGrpSpPr>
              <a:grpSpLocks/>
            </p:cNvGrpSpPr>
            <p:nvPr/>
          </p:nvGrpSpPr>
          <p:grpSpPr bwMode="auto">
            <a:xfrm rot="5400000">
              <a:off x="5277347" y="2397017"/>
              <a:ext cx="238629" cy="148770"/>
              <a:chOff x="2412" y="3725"/>
              <a:chExt cx="168" cy="96"/>
            </a:xfrm>
          </p:grpSpPr>
          <p:sp>
            <p:nvSpPr>
              <p:cNvPr id="38" name="Line 35"/>
              <p:cNvSpPr>
                <a:spLocks noChangeShapeType="1"/>
              </p:cNvSpPr>
              <p:nvPr/>
            </p:nvSpPr>
            <p:spPr bwMode="auto">
              <a:xfrm flipV="1">
                <a:off x="2412" y="3733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6"/>
              <p:cNvSpPr>
                <a:spLocks noChangeShapeType="1"/>
              </p:cNvSpPr>
              <p:nvPr/>
            </p:nvSpPr>
            <p:spPr bwMode="auto">
              <a:xfrm flipH="1" flipV="1">
                <a:off x="2492" y="3725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Rectangle 43"/>
            <p:cNvSpPr>
              <a:spLocks noChangeArrowheads="1"/>
            </p:cNvSpPr>
            <p:nvPr/>
          </p:nvSpPr>
          <p:spPr bwMode="auto">
            <a:xfrm>
              <a:off x="4173230" y="2987673"/>
              <a:ext cx="500137" cy="276999"/>
            </a:xfrm>
            <a:prstGeom prst="rect">
              <a:avLst/>
            </a:prstGeom>
            <a:noFill/>
            <a:ln w="9525">
              <a:solidFill>
                <a:srgbClr val="99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b="1" dirty="0">
                  <a:solidFill>
                    <a:schemeClr val="accent3"/>
                  </a:solidFill>
                  <a:latin typeface="Times New Roman" panose="02020603050405020304" pitchFamily="18" charset="0"/>
                </a:rPr>
                <a:t>CLK</a:t>
              </a:r>
              <a:endParaRPr kumimoji="1" lang="en-US" altLang="zh-CN" b="1" baseline="-25000" dirty="0">
                <a:solidFill>
                  <a:schemeClr val="accent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Oval 47"/>
            <p:cNvSpPr>
              <a:spLocks noChangeArrowheads="1"/>
            </p:cNvSpPr>
            <p:nvPr/>
          </p:nvSpPr>
          <p:spPr bwMode="auto">
            <a:xfrm>
              <a:off x="5245623" y="2434642"/>
              <a:ext cx="93663" cy="936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27" name="Line 50"/>
            <p:cNvSpPr>
              <a:spLocks noChangeShapeType="1"/>
            </p:cNvSpPr>
            <p:nvPr/>
          </p:nvSpPr>
          <p:spPr bwMode="auto">
            <a:xfrm>
              <a:off x="4605337" y="3122362"/>
              <a:ext cx="3033713" cy="0"/>
            </a:xfrm>
            <a:prstGeom prst="line">
              <a:avLst/>
            </a:prstGeom>
            <a:noFill/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" name="Line 51"/>
            <p:cNvSpPr>
              <a:spLocks noChangeShapeType="1"/>
            </p:cNvSpPr>
            <p:nvPr/>
          </p:nvSpPr>
          <p:spPr bwMode="auto">
            <a:xfrm>
              <a:off x="5013325" y="2494174"/>
              <a:ext cx="0" cy="621838"/>
            </a:xfrm>
            <a:prstGeom prst="line">
              <a:avLst/>
            </a:prstGeom>
            <a:noFill/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 flipH="1">
              <a:off x="7631110" y="2465735"/>
              <a:ext cx="14812" cy="656627"/>
            </a:xfrm>
            <a:prstGeom prst="line">
              <a:avLst/>
            </a:prstGeom>
            <a:noFill/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4998427" y="2481474"/>
              <a:ext cx="240323" cy="0"/>
            </a:xfrm>
            <a:prstGeom prst="line">
              <a:avLst/>
            </a:prstGeom>
            <a:noFill/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grpSp>
          <p:nvGrpSpPr>
            <p:cNvPr id="40" name="Group 34"/>
            <p:cNvGrpSpPr>
              <a:grpSpLocks/>
            </p:cNvGrpSpPr>
            <p:nvPr/>
          </p:nvGrpSpPr>
          <p:grpSpPr bwMode="auto">
            <a:xfrm rot="5400000">
              <a:off x="7903684" y="2397032"/>
              <a:ext cx="238629" cy="148770"/>
              <a:chOff x="2412" y="3725"/>
              <a:chExt cx="168" cy="96"/>
            </a:xfrm>
          </p:grpSpPr>
          <p:sp>
            <p:nvSpPr>
              <p:cNvPr id="41" name="Line 35"/>
              <p:cNvSpPr>
                <a:spLocks noChangeShapeType="1"/>
              </p:cNvSpPr>
              <p:nvPr/>
            </p:nvSpPr>
            <p:spPr bwMode="auto">
              <a:xfrm flipV="1">
                <a:off x="2412" y="3733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6"/>
              <p:cNvSpPr>
                <a:spLocks noChangeShapeType="1"/>
              </p:cNvSpPr>
              <p:nvPr/>
            </p:nvSpPr>
            <p:spPr bwMode="auto">
              <a:xfrm flipH="1" flipV="1">
                <a:off x="2492" y="3725"/>
                <a:ext cx="88" cy="88"/>
              </a:xfrm>
              <a:prstGeom prst="line">
                <a:avLst/>
              </a:prstGeom>
              <a:noFill/>
              <a:ln w="28575">
                <a:solidFill>
                  <a:srgbClr val="99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Oval 47"/>
            <p:cNvSpPr>
              <a:spLocks noChangeArrowheads="1"/>
            </p:cNvSpPr>
            <p:nvPr/>
          </p:nvSpPr>
          <p:spPr bwMode="auto">
            <a:xfrm>
              <a:off x="7871960" y="2428307"/>
              <a:ext cx="93663" cy="936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zh-CN" altLang="en-US"/>
            </a:p>
          </p:txBody>
        </p:sp>
        <p:sp>
          <p:nvSpPr>
            <p:cNvPr id="44" name="Line 55"/>
            <p:cNvSpPr>
              <a:spLocks noChangeShapeType="1"/>
            </p:cNvSpPr>
            <p:nvPr/>
          </p:nvSpPr>
          <p:spPr bwMode="auto">
            <a:xfrm>
              <a:off x="7631112" y="2477084"/>
              <a:ext cx="240323" cy="0"/>
            </a:xfrm>
            <a:prstGeom prst="line">
              <a:avLst/>
            </a:prstGeom>
            <a:noFill/>
            <a:ln w="28575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59306" y="1696898"/>
            <a:ext cx="956785" cy="1171849"/>
            <a:chOff x="4659306" y="1696898"/>
            <a:chExt cx="956785" cy="1171849"/>
          </a:xfrm>
        </p:grpSpPr>
        <p:sp>
          <p:nvSpPr>
            <p:cNvPr id="47" name="Rectangle 71"/>
            <p:cNvSpPr>
              <a:spLocks noChangeArrowheads="1"/>
            </p:cNvSpPr>
            <p:nvPr/>
          </p:nvSpPr>
          <p:spPr bwMode="auto">
            <a:xfrm>
              <a:off x="5427210" y="2113424"/>
              <a:ext cx="16587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48" name="Rectangle 72"/>
            <p:cNvSpPr>
              <a:spLocks noChangeArrowheads="1"/>
            </p:cNvSpPr>
            <p:nvPr/>
          </p:nvSpPr>
          <p:spPr bwMode="auto">
            <a:xfrm>
              <a:off x="5401977" y="2622526"/>
              <a:ext cx="21411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9" name="Rectangle 73"/>
            <p:cNvSpPr>
              <a:spLocks noChangeArrowheads="1"/>
            </p:cNvSpPr>
            <p:nvPr/>
          </p:nvSpPr>
          <p:spPr bwMode="auto">
            <a:xfrm>
              <a:off x="4659306" y="1696898"/>
              <a:ext cx="527381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b="1" dirty="0">
                  <a:solidFill>
                    <a:srgbClr val="FF33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VCC</a:t>
              </a:r>
            </a:p>
          </p:txBody>
        </p:sp>
        <p:sp>
          <p:nvSpPr>
            <p:cNvPr id="50" name="Line 74"/>
            <p:cNvSpPr>
              <a:spLocks noChangeShapeType="1"/>
            </p:cNvSpPr>
            <p:nvPr/>
          </p:nvSpPr>
          <p:spPr bwMode="auto">
            <a:xfrm>
              <a:off x="4868146" y="2224260"/>
              <a:ext cx="47114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1" name="Line 75"/>
            <p:cNvSpPr>
              <a:spLocks noChangeShapeType="1"/>
            </p:cNvSpPr>
            <p:nvPr/>
          </p:nvSpPr>
          <p:spPr bwMode="auto">
            <a:xfrm flipV="1">
              <a:off x="4868146" y="2741613"/>
              <a:ext cx="471139" cy="402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2" name="Line 76"/>
            <p:cNvSpPr>
              <a:spLocks noChangeShapeType="1"/>
            </p:cNvSpPr>
            <p:nvPr/>
          </p:nvSpPr>
          <p:spPr bwMode="auto">
            <a:xfrm>
              <a:off x="4878286" y="1959014"/>
              <a:ext cx="4150" cy="79615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3" name="Line 74"/>
            <p:cNvSpPr>
              <a:spLocks noChangeShapeType="1"/>
            </p:cNvSpPr>
            <p:nvPr/>
          </p:nvSpPr>
          <p:spPr bwMode="auto">
            <a:xfrm>
              <a:off x="4733605" y="1968711"/>
              <a:ext cx="28924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35275" y="1819606"/>
            <a:ext cx="2306213" cy="1066551"/>
            <a:chOff x="5925547" y="1809886"/>
            <a:chExt cx="2306213" cy="1066551"/>
          </a:xfrm>
        </p:grpSpPr>
        <p:sp>
          <p:nvSpPr>
            <p:cNvPr id="55" name="Rectangle 71"/>
            <p:cNvSpPr>
              <a:spLocks noChangeArrowheads="1"/>
            </p:cNvSpPr>
            <p:nvPr/>
          </p:nvSpPr>
          <p:spPr bwMode="auto">
            <a:xfrm>
              <a:off x="8048593" y="2107776"/>
              <a:ext cx="16587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J</a:t>
              </a:r>
            </a:p>
          </p:txBody>
        </p:sp>
        <p:sp>
          <p:nvSpPr>
            <p:cNvPr id="56" name="Rectangle 72"/>
            <p:cNvSpPr>
              <a:spLocks noChangeArrowheads="1"/>
            </p:cNvSpPr>
            <p:nvPr/>
          </p:nvSpPr>
          <p:spPr bwMode="auto">
            <a:xfrm>
              <a:off x="8017646" y="2630216"/>
              <a:ext cx="21411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58" name="Line 74"/>
            <p:cNvSpPr>
              <a:spLocks noChangeShapeType="1"/>
            </p:cNvSpPr>
            <p:nvPr/>
          </p:nvSpPr>
          <p:spPr bwMode="auto">
            <a:xfrm>
              <a:off x="7489529" y="2218612"/>
              <a:ext cx="4711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59" name="Line 75"/>
            <p:cNvSpPr>
              <a:spLocks noChangeShapeType="1"/>
            </p:cNvSpPr>
            <p:nvPr/>
          </p:nvSpPr>
          <p:spPr bwMode="auto">
            <a:xfrm flipV="1">
              <a:off x="7489529" y="2735964"/>
              <a:ext cx="476094" cy="402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0" name="Line 76"/>
            <p:cNvSpPr>
              <a:spLocks noChangeShapeType="1"/>
            </p:cNvSpPr>
            <p:nvPr/>
          </p:nvSpPr>
          <p:spPr bwMode="auto">
            <a:xfrm>
              <a:off x="7503819" y="2218612"/>
              <a:ext cx="0" cy="5309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925547" y="1809886"/>
              <a:ext cx="684272" cy="667421"/>
              <a:chOff x="5925547" y="1809886"/>
              <a:chExt cx="684272" cy="667421"/>
            </a:xfrm>
          </p:grpSpPr>
          <p:sp>
            <p:nvSpPr>
              <p:cNvPr id="57" name="Rectangle 73"/>
              <p:cNvSpPr>
                <a:spLocks noChangeArrowheads="1"/>
              </p:cNvSpPr>
              <p:nvPr/>
            </p:nvSpPr>
            <p:spPr bwMode="auto">
              <a:xfrm>
                <a:off x="5925547" y="2200308"/>
                <a:ext cx="314964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b="1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b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5" name="Line 76"/>
              <p:cNvSpPr>
                <a:spLocks noChangeShapeType="1"/>
              </p:cNvSpPr>
              <p:nvPr/>
            </p:nvSpPr>
            <p:spPr bwMode="auto">
              <a:xfrm>
                <a:off x="6193179" y="1827254"/>
                <a:ext cx="0" cy="41437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6" name="Line 74"/>
              <p:cNvSpPr>
                <a:spLocks noChangeShapeType="1"/>
              </p:cNvSpPr>
              <p:nvPr/>
            </p:nvSpPr>
            <p:spPr bwMode="auto">
              <a:xfrm>
                <a:off x="6183570" y="1827254"/>
                <a:ext cx="28924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7" name="Line 76"/>
              <p:cNvSpPr>
                <a:spLocks noChangeShapeType="1"/>
              </p:cNvSpPr>
              <p:nvPr/>
            </p:nvSpPr>
            <p:spPr bwMode="auto">
              <a:xfrm>
                <a:off x="6463315" y="1809886"/>
                <a:ext cx="0" cy="29789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8" name="Line 74"/>
              <p:cNvSpPr>
                <a:spLocks noChangeShapeType="1"/>
              </p:cNvSpPr>
              <p:nvPr/>
            </p:nvSpPr>
            <p:spPr bwMode="auto">
              <a:xfrm>
                <a:off x="6442075" y="2106230"/>
                <a:ext cx="167744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52198" y="1979917"/>
              <a:ext cx="934460" cy="466946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403222" y="1468280"/>
            <a:ext cx="2206597" cy="853265"/>
            <a:chOff x="4403222" y="1468280"/>
            <a:chExt cx="2206597" cy="853265"/>
          </a:xfrm>
        </p:grpSpPr>
        <p:sp>
          <p:nvSpPr>
            <p:cNvPr id="61" name="Line 74"/>
            <p:cNvSpPr>
              <a:spLocks noChangeShapeType="1"/>
            </p:cNvSpPr>
            <p:nvPr/>
          </p:nvSpPr>
          <p:spPr bwMode="auto">
            <a:xfrm>
              <a:off x="6320573" y="2321545"/>
              <a:ext cx="289246" cy="0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62" name="Line 74"/>
            <p:cNvSpPr>
              <a:spLocks noChangeShapeType="1"/>
            </p:cNvSpPr>
            <p:nvPr/>
          </p:nvSpPr>
          <p:spPr bwMode="auto">
            <a:xfrm>
              <a:off x="4597717" y="1593829"/>
              <a:ext cx="1722856" cy="4507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6320573" y="1600127"/>
              <a:ext cx="0" cy="721418"/>
            </a:xfrm>
            <a:prstGeom prst="line">
              <a:avLst/>
            </a:prstGeom>
            <a:noFill/>
            <a:ln w="28575">
              <a:solidFill>
                <a:srgbClr val="CC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1" name="Rectangle 71"/>
            <p:cNvSpPr>
              <a:spLocks noChangeArrowheads="1"/>
            </p:cNvSpPr>
            <p:nvPr/>
          </p:nvSpPr>
          <p:spPr bwMode="auto">
            <a:xfrm>
              <a:off x="4403222" y="1468280"/>
              <a:ext cx="22928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rgbClr val="CC66FF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10" name="椭圆 9"/>
          <p:cNvSpPr/>
          <p:nvPr/>
        </p:nvSpPr>
        <p:spPr>
          <a:xfrm>
            <a:off x="9930620" y="1210961"/>
            <a:ext cx="1895620" cy="2591419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265" name="组合 11264"/>
          <p:cNvGrpSpPr/>
          <p:nvPr/>
        </p:nvGrpSpPr>
        <p:grpSpPr>
          <a:xfrm>
            <a:off x="9369100" y="2370667"/>
            <a:ext cx="601650" cy="868455"/>
            <a:chOff x="9369100" y="2370667"/>
            <a:chExt cx="601650" cy="868455"/>
          </a:xfrm>
        </p:grpSpPr>
        <p:sp>
          <p:nvSpPr>
            <p:cNvPr id="94" name="Rectangle 71"/>
            <p:cNvSpPr>
              <a:spLocks noChangeArrowheads="1"/>
            </p:cNvSpPr>
            <p:nvPr/>
          </p:nvSpPr>
          <p:spPr bwMode="auto">
            <a:xfrm>
              <a:off x="9369100" y="2370667"/>
              <a:ext cx="33336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2" name="Rectangle 71"/>
            <p:cNvSpPr>
              <a:spLocks noChangeArrowheads="1"/>
            </p:cNvSpPr>
            <p:nvPr/>
          </p:nvSpPr>
          <p:spPr bwMode="auto">
            <a:xfrm>
              <a:off x="9637386" y="2992901"/>
              <a:ext cx="33336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 b="1" baseline="-250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415642" y="2799083"/>
              <a:ext cx="204742" cy="246221"/>
              <a:chOff x="9437741" y="2861902"/>
              <a:chExt cx="204742" cy="246221"/>
            </a:xfrm>
          </p:grpSpPr>
          <p:sp>
            <p:nvSpPr>
              <p:cNvPr id="95" name="Rectangle 71"/>
              <p:cNvSpPr>
                <a:spLocks noChangeArrowheads="1"/>
              </p:cNvSpPr>
              <p:nvPr/>
            </p:nvSpPr>
            <p:spPr bwMode="auto">
              <a:xfrm>
                <a:off x="9442361" y="2861902"/>
                <a:ext cx="200122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04" name="Line 74"/>
              <p:cNvSpPr>
                <a:spLocks noChangeShapeType="1"/>
              </p:cNvSpPr>
              <p:nvPr/>
            </p:nvSpPr>
            <p:spPr bwMode="auto">
              <a:xfrm>
                <a:off x="9437741" y="289167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</p:grpSp>
      <p:grpSp>
        <p:nvGrpSpPr>
          <p:cNvPr id="11264" name="组合 11263"/>
          <p:cNvGrpSpPr/>
          <p:nvPr/>
        </p:nvGrpSpPr>
        <p:grpSpPr>
          <a:xfrm>
            <a:off x="9542422" y="1319959"/>
            <a:ext cx="533486" cy="906179"/>
            <a:chOff x="9542422" y="1319959"/>
            <a:chExt cx="533486" cy="906179"/>
          </a:xfrm>
        </p:grpSpPr>
        <p:sp>
          <p:nvSpPr>
            <p:cNvPr id="92" name="Rectangle 71"/>
            <p:cNvSpPr>
              <a:spLocks noChangeArrowheads="1"/>
            </p:cNvSpPr>
            <p:nvPr/>
          </p:nvSpPr>
          <p:spPr bwMode="auto">
            <a:xfrm>
              <a:off x="9875786" y="1319959"/>
              <a:ext cx="20012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CN" sz="16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542422" y="1639226"/>
              <a:ext cx="333364" cy="246221"/>
              <a:chOff x="9542422" y="1639226"/>
              <a:chExt cx="333364" cy="246221"/>
            </a:xfrm>
          </p:grpSpPr>
          <p:sp>
            <p:nvSpPr>
              <p:cNvPr id="88" name="Line 74"/>
              <p:cNvSpPr>
                <a:spLocks noChangeShapeType="1"/>
              </p:cNvSpPr>
              <p:nvPr/>
            </p:nvSpPr>
            <p:spPr bwMode="auto">
              <a:xfrm>
                <a:off x="9542422" y="163922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93" name="Rectangle 71"/>
              <p:cNvSpPr>
                <a:spLocks noChangeArrowheads="1"/>
              </p:cNvSpPr>
              <p:nvPr/>
            </p:nvSpPr>
            <p:spPr bwMode="auto">
              <a:xfrm>
                <a:off x="9542422" y="1639226"/>
                <a:ext cx="333364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16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>
              <a:off x="9684057" y="1979917"/>
              <a:ext cx="333364" cy="246221"/>
              <a:chOff x="9542422" y="1639226"/>
              <a:chExt cx="333364" cy="246221"/>
            </a:xfrm>
          </p:grpSpPr>
          <p:sp>
            <p:nvSpPr>
              <p:cNvPr id="107" name="Line 74"/>
              <p:cNvSpPr>
                <a:spLocks noChangeShapeType="1"/>
              </p:cNvSpPr>
              <p:nvPr/>
            </p:nvSpPr>
            <p:spPr bwMode="auto">
              <a:xfrm>
                <a:off x="9542422" y="1639227"/>
                <a:ext cx="166682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108" name="Rectangle 71"/>
              <p:cNvSpPr>
                <a:spLocks noChangeArrowheads="1"/>
              </p:cNvSpPr>
              <p:nvPr/>
            </p:nvSpPr>
            <p:spPr bwMode="auto">
              <a:xfrm>
                <a:off x="9542422" y="1639226"/>
                <a:ext cx="333364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1600" b="1" baseline="-250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2067765" y="3504884"/>
            <a:ext cx="2252421" cy="447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2108447" y="5028861"/>
            <a:ext cx="2642521" cy="447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4469992" y="4595444"/>
            <a:ext cx="1380144" cy="4269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530905" y="5031636"/>
            <a:ext cx="1682976" cy="4465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AutoShape 121"/>
          <p:cNvSpPr>
            <a:spLocks noChangeArrowheads="1"/>
          </p:cNvSpPr>
          <p:nvPr/>
        </p:nvSpPr>
        <p:spPr bwMode="auto">
          <a:xfrm>
            <a:off x="4970488" y="4356027"/>
            <a:ext cx="2087562" cy="396875"/>
          </a:xfrm>
          <a:prstGeom prst="wedgeRectCallout">
            <a:avLst>
              <a:gd name="adj1" fmla="val -100569"/>
              <a:gd name="adj2" fmla="val 73199"/>
            </a:avLst>
          </a:prstGeom>
          <a:solidFill>
            <a:srgbClr val="CCCCFF">
              <a:alpha val="50000"/>
            </a:srgbClr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代入</a:t>
            </a:r>
            <a:r>
              <a:rPr kumimoji="1" lang="zh-CN" altLang="en-US" sz="2400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J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K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1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895677" y="4860599"/>
            <a:ext cx="2884487" cy="396875"/>
            <a:chOff x="4895677" y="4860599"/>
            <a:chExt cx="2884487" cy="396875"/>
          </a:xfrm>
        </p:grpSpPr>
        <p:graphicFrame>
          <p:nvGraphicFramePr>
            <p:cNvPr id="89" name="Object 38"/>
            <p:cNvGraphicFramePr>
              <a:graphicFrameLocks noChangeAspect="1"/>
            </p:cNvGraphicFramePr>
            <p:nvPr/>
          </p:nvGraphicFramePr>
          <p:xfrm>
            <a:off x="7013981" y="4919663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79360" imgH="279360" progId="Equation.DSMT4">
                    <p:embed/>
                  </p:oleObj>
                </mc:Choice>
                <mc:Fallback>
                  <p:oleObj name="Equation" r:id="rId19" imgW="279360" imgH="279360" progId="Equation.DSMT4">
                    <p:embed/>
                    <p:pic>
                      <p:nvPicPr>
                        <p:cNvPr id="89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3981" y="4919663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" name="AutoShape 123"/>
            <p:cNvSpPr>
              <a:spLocks noChangeArrowheads="1"/>
            </p:cNvSpPr>
            <p:nvPr/>
          </p:nvSpPr>
          <p:spPr bwMode="auto">
            <a:xfrm>
              <a:off x="4895677" y="4860599"/>
              <a:ext cx="2884487" cy="396875"/>
            </a:xfrm>
            <a:prstGeom prst="wedgeRectCallout">
              <a:avLst>
                <a:gd name="adj1" fmla="val -74657"/>
                <a:gd name="adj2" fmla="val 48801"/>
              </a:avLst>
            </a:prstGeom>
            <a:solidFill>
              <a:srgbClr val="CCCCFF">
                <a:alpha val="50000"/>
              </a:srgbClr>
            </a:solidFill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zh-CN" altLang="en-US" sz="2400" b="1" dirty="0">
                  <a:latin typeface="Times New Roman" panose="02020603050405020304" pitchFamily="18" charset="0"/>
                </a:rPr>
                <a:t>代入</a:t>
              </a:r>
              <a:r>
                <a:rPr kumimoji="1" lang="zh-CN" altLang="en-US" sz="2400" b="1" i="1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K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i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A    Q</a:t>
              </a:r>
              <a:r>
                <a:rPr kumimoji="1" lang="en-US" altLang="zh-CN" sz="2400" b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889379" y="4595364"/>
            <a:ext cx="1193973" cy="377025"/>
            <a:chOff x="2889379" y="4595364"/>
            <a:chExt cx="1193973" cy="377025"/>
          </a:xfrm>
        </p:grpSpPr>
        <p:grpSp>
          <p:nvGrpSpPr>
            <p:cNvPr id="7" name="组合 6"/>
            <p:cNvGrpSpPr/>
            <p:nvPr/>
          </p:nvGrpSpPr>
          <p:grpSpPr>
            <a:xfrm>
              <a:off x="2889379" y="4595364"/>
              <a:ext cx="1193973" cy="377025"/>
              <a:chOff x="2879651" y="4614820"/>
              <a:chExt cx="1193973" cy="377025"/>
            </a:xfrm>
          </p:grpSpPr>
          <p:sp>
            <p:nvSpPr>
              <p:cNvPr id="71" name="Rectangle 112"/>
              <p:cNvSpPr>
                <a:spLocks noChangeArrowheads="1"/>
              </p:cNvSpPr>
              <p:nvPr/>
            </p:nvSpPr>
            <p:spPr bwMode="auto">
              <a:xfrm>
                <a:off x="2879651" y="4614820"/>
                <a:ext cx="3143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J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Rectangle 113"/>
              <p:cNvSpPr>
                <a:spLocks noChangeArrowheads="1"/>
              </p:cNvSpPr>
              <p:nvPr/>
            </p:nvSpPr>
            <p:spPr bwMode="auto">
              <a:xfrm>
                <a:off x="3740249" y="4622513"/>
                <a:ext cx="3333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97" name="Line 124"/>
            <p:cNvSpPr>
              <a:spLocks noChangeShapeType="1"/>
            </p:cNvSpPr>
            <p:nvPr/>
          </p:nvSpPr>
          <p:spPr bwMode="auto">
            <a:xfrm>
              <a:off x="3773789" y="4641157"/>
              <a:ext cx="195903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943759" y="5059036"/>
            <a:ext cx="1240911" cy="400658"/>
            <a:chOff x="2943759" y="5059036"/>
            <a:chExt cx="1240911" cy="400658"/>
          </a:xfrm>
        </p:grpSpPr>
        <p:grpSp>
          <p:nvGrpSpPr>
            <p:cNvPr id="18" name="组合 17"/>
            <p:cNvGrpSpPr/>
            <p:nvPr/>
          </p:nvGrpSpPr>
          <p:grpSpPr>
            <a:xfrm>
              <a:off x="2943759" y="5059036"/>
              <a:ext cx="1240911" cy="400658"/>
              <a:chOff x="2943759" y="5059036"/>
              <a:chExt cx="1240911" cy="400658"/>
            </a:xfrm>
          </p:grpSpPr>
          <p:sp>
            <p:nvSpPr>
              <p:cNvPr id="84" name="Rectangle 112"/>
              <p:cNvSpPr>
                <a:spLocks noChangeArrowheads="1"/>
              </p:cNvSpPr>
              <p:nvPr/>
            </p:nvSpPr>
            <p:spPr bwMode="auto">
              <a:xfrm>
                <a:off x="2943759" y="5090362"/>
                <a:ext cx="3143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J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  <a:endParaRPr kumimoji="1" lang="en-US" altLang="zh-CN" sz="2400" b="1" i="1" baseline="30000" dirty="0">
                  <a:solidFill>
                    <a:srgbClr val="FF33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Rectangle 113"/>
              <p:cNvSpPr>
                <a:spLocks noChangeArrowheads="1"/>
              </p:cNvSpPr>
              <p:nvPr/>
            </p:nvSpPr>
            <p:spPr bwMode="auto">
              <a:xfrm>
                <a:off x="3851295" y="5059036"/>
                <a:ext cx="33337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kumimoji="1" lang="en-US" altLang="zh-CN" sz="2400" b="1" i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kumimoji="1" lang="en-US" altLang="zh-CN" sz="2400" b="1" baseline="-25000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99" name="Line 124"/>
            <p:cNvSpPr>
              <a:spLocks noChangeShapeType="1"/>
            </p:cNvSpPr>
            <p:nvPr/>
          </p:nvSpPr>
          <p:spPr bwMode="auto">
            <a:xfrm>
              <a:off x="3887449" y="5099887"/>
              <a:ext cx="195903" cy="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" grpId="0" autoUpdateAnimBg="0"/>
      <p:bldP spid="10250" grpId="0" autoUpdateAnimBg="0"/>
      <p:bldP spid="10253" grpId="0" autoUpdateAnimBg="0"/>
      <p:bldP spid="15" grpId="0"/>
      <p:bldP spid="10" grpId="0" animBg="1"/>
      <p:bldP spid="4" grpId="0" animBg="1"/>
      <p:bldP spid="86" grpId="0" animBg="1"/>
      <p:bldP spid="90" grpId="0" animBg="1"/>
      <p:bldP spid="91" grpId="0" animBg="1"/>
      <p:bldP spid="7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8" name="PA-Object 4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752423" y="1453535"/>
          <a:ext cx="3506911" cy="507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82700" imgH="241300" progId="Equation.DSMT4">
                  <p:embed/>
                </p:oleObj>
              </mc:Choice>
              <mc:Fallback>
                <p:oleObj name="Equation" r:id="rId15" imgW="1282700" imgH="241300" progId="Equation.DSMT4">
                  <p:embed/>
                  <p:pic>
                    <p:nvPicPr>
                      <p:cNvPr id="11268" name="PA-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2423" y="1453535"/>
                        <a:ext cx="3506911" cy="507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PA-组合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307834" y="2297804"/>
          <a:ext cx="5756275" cy="412670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输入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现态</a:t>
                      </a: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次态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kumimoji="0" lang="zh-CN" altLang="en-US" sz="24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Z</a:t>
                      </a:r>
                      <a:endParaRPr kumimoji="0" lang="zh-CN" altLang="en-U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335" name="PA-Object 7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755633" y="3109245"/>
          <a:ext cx="3238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203377" imgH="241510" progId="">
                  <p:embed/>
                </p:oleObj>
              </mc:Choice>
              <mc:Fallback>
                <p:oleObj r:id="rId17" imgW="203377" imgH="241510" progId="">
                  <p:embed/>
                  <p:pic>
                    <p:nvPicPr>
                      <p:cNvPr id="11335" name="PA-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5633" y="3109245"/>
                        <a:ext cx="3238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6" name="PA-Object 72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5746234" y="3109246"/>
          <a:ext cx="3159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203377" imgH="241510" progId="">
                  <p:embed/>
                </p:oleObj>
              </mc:Choice>
              <mc:Fallback>
                <p:oleObj r:id="rId19" imgW="203377" imgH="241510" progId="">
                  <p:embed/>
                  <p:pic>
                    <p:nvPicPr>
                      <p:cNvPr id="11336" name="PA-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234" y="3109246"/>
                        <a:ext cx="3159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7" name="PA-Object 7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6698733" y="3109245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305065" imgH="241510" progId="">
                  <p:embed/>
                </p:oleObj>
              </mc:Choice>
              <mc:Fallback>
                <p:oleObj r:id="rId21" imgW="305065" imgH="241510" progId="">
                  <p:embed/>
                  <p:pic>
                    <p:nvPicPr>
                      <p:cNvPr id="11337" name="PA-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733" y="3109245"/>
                        <a:ext cx="495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38" name="PA-Object 74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7575033" y="3109245"/>
          <a:ext cx="495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305065" imgH="241510" progId="">
                  <p:embed/>
                </p:oleObj>
              </mc:Choice>
              <mc:Fallback>
                <p:oleObj r:id="rId23" imgW="305065" imgH="241510" progId="">
                  <p:embed/>
                  <p:pic>
                    <p:nvPicPr>
                      <p:cNvPr id="11338" name="PA-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5033" y="3109245"/>
                        <a:ext cx="4953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40" name="PA-文本框 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04559" y="2042455"/>
            <a:ext cx="17151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状态转换表</a:t>
            </a:r>
          </a:p>
        </p:txBody>
      </p:sp>
      <p:pic>
        <p:nvPicPr>
          <p:cNvPr id="11341" name="PA-图片 77" descr="C:\Users\acer\Desktop\6-3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6647514" y="349180"/>
            <a:ext cx="4669121" cy="99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A-矩形 11">
            <a:extLst>
              <a:ext uri="{FF2B5EF4-FFF2-40B4-BE49-F238E27FC236}">
                <a16:creationId xmlns:a16="http://schemas.microsoft.com/office/drawing/2014/main" id="{BC17FF25-A8DB-4952-BCED-38A4B40BE305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4EC2782A-A2FF-4779-AFB1-FB1685A6CA38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8172" y="1609382"/>
            <a:ext cx="40709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5754144B-94D5-4299-BB60-7ED11D547E7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AE3F80A-7751-4F70-9AA6-311F6C2B2B88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</a:p>
        </p:txBody>
      </p:sp>
      <p:sp>
        <p:nvSpPr>
          <p:cNvPr id="32" name="矩形 31"/>
          <p:cNvSpPr/>
          <p:nvPr/>
        </p:nvSpPr>
        <p:spPr>
          <a:xfrm>
            <a:off x="3637733" y="4234874"/>
            <a:ext cx="2680031" cy="2135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413679" y="3542812"/>
            <a:ext cx="2772292" cy="2857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674549" y="4375350"/>
            <a:ext cx="688230" cy="2857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605162" y="3542812"/>
            <a:ext cx="1465171" cy="336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347821" y="3508152"/>
            <a:ext cx="685406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3913264" y="4548459"/>
            <a:ext cx="1500187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依次类推</a:t>
            </a:r>
            <a:endParaRPr kumimoji="1" lang="zh-CN" altLang="en-US" sz="2400" b="1" baseline="-25000" dirty="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61784" y="4234874"/>
            <a:ext cx="1508549" cy="21354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398974" y="4301686"/>
            <a:ext cx="583101" cy="20686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3397816" y="3935436"/>
            <a:ext cx="2772292" cy="2857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6" idx="1"/>
          </p:cNvCxnSpPr>
          <p:nvPr/>
        </p:nvCxnSpPr>
        <p:spPr>
          <a:xfrm flipH="1">
            <a:off x="4977749" y="3711150"/>
            <a:ext cx="1627413" cy="2790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6686504" y="3897343"/>
            <a:ext cx="1302485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8398974" y="3864136"/>
            <a:ext cx="685406" cy="3271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AutoShape 13"/>
          <p:cNvSpPr>
            <a:spLocks noChangeArrowheads="1"/>
          </p:cNvSpPr>
          <p:nvPr/>
        </p:nvSpPr>
        <p:spPr bwMode="auto">
          <a:xfrm>
            <a:off x="2746971" y="4328844"/>
            <a:ext cx="5530850" cy="384175"/>
          </a:xfrm>
          <a:prstGeom prst="wedgeRectCallout">
            <a:avLst>
              <a:gd name="adj1" fmla="val -10505"/>
              <a:gd name="adj2" fmla="val -129750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kumimoji="1" lang="zh-CN" altLang="en-US" sz="2400" b="1">
                <a:latin typeface="Times New Roman" panose="02020603050405020304" pitchFamily="18" charset="0"/>
              </a:rPr>
              <a:t>将新状态作现态，再计算下一个次态。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3163850" y="4556662"/>
            <a:ext cx="5975195" cy="1735925"/>
            <a:chOff x="5925109" y="90468"/>
            <a:chExt cx="5975195" cy="1735925"/>
          </a:xfrm>
        </p:grpSpPr>
        <p:grpSp>
          <p:nvGrpSpPr>
            <p:cNvPr id="65" name="组合 64"/>
            <p:cNvGrpSpPr/>
            <p:nvPr/>
          </p:nvGrpSpPr>
          <p:grpSpPr>
            <a:xfrm>
              <a:off x="5925109" y="90468"/>
              <a:ext cx="5975195" cy="1735925"/>
              <a:chOff x="5925109" y="90468"/>
              <a:chExt cx="5975195" cy="1735925"/>
            </a:xfrm>
          </p:grpSpPr>
          <p:sp>
            <p:nvSpPr>
              <p:cNvPr id="68" name="AutoShape 36"/>
              <p:cNvSpPr>
                <a:spLocks noChangeArrowheads="1"/>
              </p:cNvSpPr>
              <p:nvPr/>
            </p:nvSpPr>
            <p:spPr bwMode="auto">
              <a:xfrm>
                <a:off x="5925109" y="90468"/>
                <a:ext cx="5975195" cy="1735925"/>
              </a:xfrm>
              <a:prstGeom prst="wedgeRectCallout">
                <a:avLst>
                  <a:gd name="adj1" fmla="val 17190"/>
                  <a:gd name="adj2" fmla="val -71917"/>
                </a:avLst>
              </a:prstGeom>
              <a:solidFill>
                <a:srgbClr val="CC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   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将现态代入状态方程求次态：</a:t>
                </a:r>
              </a:p>
              <a:p>
                <a:pPr algn="ctr"/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69" name="Object 37"/>
              <p:cNvGraphicFramePr>
                <a:graphicFrameLocks noChangeAspect="1"/>
              </p:cNvGraphicFramePr>
              <p:nvPr/>
            </p:nvGraphicFramePr>
            <p:xfrm>
              <a:off x="8468781" y="1238628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279360" imgH="279360" progId="Equation.3">
                      <p:embed/>
                    </p:oleObj>
                  </mc:Choice>
                  <mc:Fallback>
                    <p:oleObj name="Equation" r:id="rId26" imgW="279360" imgH="279360" progId="Equation.3">
                      <p:embed/>
                      <p:pic>
                        <p:nvPicPr>
                          <p:cNvPr id="69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68781" y="1238628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38"/>
              <p:cNvGraphicFramePr>
                <a:graphicFrameLocks noChangeAspect="1"/>
              </p:cNvGraphicFramePr>
              <p:nvPr/>
            </p:nvGraphicFramePr>
            <p:xfrm>
              <a:off x="10134662" y="1246044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279360" imgH="279360" progId="Equation.DSMT4">
                      <p:embed/>
                    </p:oleObj>
                  </mc:Choice>
                  <mc:Fallback>
                    <p:oleObj name="Equation" r:id="rId28" imgW="279360" imgH="279360" progId="Equation.DSMT4">
                      <p:embed/>
                      <p:pic>
                        <p:nvPicPr>
                          <p:cNvPr id="7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34662" y="1246044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>
                <a:off x="7541681" y="85762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2" name="Line 43"/>
              <p:cNvSpPr>
                <a:spLocks noChangeShapeType="1"/>
              </p:cNvSpPr>
              <p:nvPr/>
            </p:nvSpPr>
            <p:spPr bwMode="auto">
              <a:xfrm>
                <a:off x="8267699" y="857628"/>
                <a:ext cx="2137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73" name="Rectangle 47"/>
              <p:cNvSpPr>
                <a:spLocks noChangeArrowheads="1"/>
              </p:cNvSpPr>
              <p:nvPr/>
            </p:nvSpPr>
            <p:spPr bwMode="auto">
              <a:xfrm>
                <a:off x="6415381" y="785231"/>
                <a:ext cx="481488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0</a:t>
                </a:r>
                <a:br>
                  <a:rPr kumimoji="1" lang="en-US" altLang="zh-CN" sz="2400" b="1" dirty="0">
                    <a:latin typeface="Times New Roman" panose="02020603050405020304" pitchFamily="18" charset="0"/>
                  </a:rPr>
                </a:b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=A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  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    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0    0    1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aphicFrame>
          <p:nvGraphicFramePr>
            <p:cNvPr id="66" name="Object 37"/>
            <p:cNvGraphicFramePr>
              <a:graphicFrameLocks noChangeAspect="1"/>
            </p:cNvGraphicFramePr>
            <p:nvPr/>
          </p:nvGraphicFramePr>
          <p:xfrm>
            <a:off x="7721107" y="122915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79360" imgH="279360" progId="Equation.3">
                    <p:embed/>
                  </p:oleObj>
                </mc:Choice>
                <mc:Fallback>
                  <p:oleObj name="Equation" r:id="rId26" imgW="279360" imgH="279360" progId="Equation.3">
                    <p:embed/>
                    <p:pic>
                      <p:nvPicPr>
                        <p:cNvPr id="66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1107" y="122915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37"/>
            <p:cNvGraphicFramePr>
              <a:graphicFrameLocks noChangeAspect="1"/>
            </p:cNvGraphicFramePr>
            <p:nvPr/>
          </p:nvGraphicFramePr>
          <p:xfrm>
            <a:off x="9648259" y="124856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79360" imgH="279360" progId="Equation.3">
                    <p:embed/>
                  </p:oleObj>
                </mc:Choice>
                <mc:Fallback>
                  <p:oleObj name="Equation" r:id="rId26" imgW="279360" imgH="279360" progId="Equation.3">
                    <p:embed/>
                    <p:pic>
                      <p:nvPicPr>
                        <p:cNvPr id="67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8259" y="124856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4" name="组合 73"/>
          <p:cNvGrpSpPr/>
          <p:nvPr/>
        </p:nvGrpSpPr>
        <p:grpSpPr>
          <a:xfrm>
            <a:off x="6855937" y="4785633"/>
            <a:ext cx="6232402" cy="667833"/>
            <a:chOff x="7157498" y="5190579"/>
            <a:chExt cx="6232402" cy="667833"/>
          </a:xfrm>
        </p:grpSpPr>
        <p:sp>
          <p:nvSpPr>
            <p:cNvPr id="75" name="AutoShape 56"/>
            <p:cNvSpPr>
              <a:spLocks noChangeArrowheads="1"/>
            </p:cNvSpPr>
            <p:nvPr/>
          </p:nvSpPr>
          <p:spPr bwMode="auto">
            <a:xfrm>
              <a:off x="7157498" y="5190579"/>
              <a:ext cx="6232402" cy="667833"/>
            </a:xfrm>
            <a:prstGeom prst="wedgeRectCallout">
              <a:avLst>
                <a:gd name="adj1" fmla="val -19834"/>
                <a:gd name="adj2" fmla="val -147680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Z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+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 · 0 · 1 + 0 · 0 · 0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0</a:t>
              </a:r>
            </a:p>
          </p:txBody>
        </p:sp>
        <p:sp>
          <p:nvSpPr>
            <p:cNvPr id="76" name="Line 43"/>
            <p:cNvSpPr>
              <a:spLocks noChangeShapeType="1"/>
            </p:cNvSpPr>
            <p:nvPr/>
          </p:nvSpPr>
          <p:spPr bwMode="auto">
            <a:xfrm>
              <a:off x="7990281" y="5228882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7" name="Line 43"/>
            <p:cNvSpPr>
              <a:spLocks noChangeShapeType="1"/>
            </p:cNvSpPr>
            <p:nvPr/>
          </p:nvSpPr>
          <p:spPr bwMode="auto">
            <a:xfrm>
              <a:off x="8449107" y="52194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8" name="Line 43"/>
            <p:cNvSpPr>
              <a:spLocks noChangeShapeType="1"/>
            </p:cNvSpPr>
            <p:nvPr/>
          </p:nvSpPr>
          <p:spPr bwMode="auto">
            <a:xfrm>
              <a:off x="9195713" y="52321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9" name="Line 43"/>
            <p:cNvSpPr>
              <a:spLocks noChangeShapeType="1"/>
            </p:cNvSpPr>
            <p:nvPr/>
          </p:nvSpPr>
          <p:spPr bwMode="auto">
            <a:xfrm>
              <a:off x="1097132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0" name="Line 43"/>
            <p:cNvSpPr>
              <a:spLocks noChangeShapeType="1"/>
            </p:cNvSpPr>
            <p:nvPr/>
          </p:nvSpPr>
          <p:spPr bwMode="auto">
            <a:xfrm>
              <a:off x="1138280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81" name="Line 43"/>
            <p:cNvSpPr>
              <a:spLocks noChangeShapeType="1"/>
            </p:cNvSpPr>
            <p:nvPr/>
          </p:nvSpPr>
          <p:spPr bwMode="auto">
            <a:xfrm>
              <a:off x="1186286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29178" y="4102543"/>
            <a:ext cx="5975195" cy="1735925"/>
            <a:chOff x="5925109" y="90468"/>
            <a:chExt cx="5975195" cy="1735925"/>
          </a:xfrm>
        </p:grpSpPr>
        <p:grpSp>
          <p:nvGrpSpPr>
            <p:cNvPr id="2" name="组合 1"/>
            <p:cNvGrpSpPr/>
            <p:nvPr/>
          </p:nvGrpSpPr>
          <p:grpSpPr>
            <a:xfrm>
              <a:off x="5925109" y="90468"/>
              <a:ext cx="5975195" cy="1735925"/>
              <a:chOff x="5925109" y="90468"/>
              <a:chExt cx="5975195" cy="1735925"/>
            </a:xfrm>
          </p:grpSpPr>
          <p:sp>
            <p:nvSpPr>
              <p:cNvPr id="18" name="AutoShape 36"/>
              <p:cNvSpPr>
                <a:spLocks noChangeArrowheads="1"/>
              </p:cNvSpPr>
              <p:nvPr/>
            </p:nvSpPr>
            <p:spPr bwMode="auto">
              <a:xfrm>
                <a:off x="5925109" y="90468"/>
                <a:ext cx="5975195" cy="1735925"/>
              </a:xfrm>
              <a:prstGeom prst="wedgeRectCallout">
                <a:avLst>
                  <a:gd name="adj1" fmla="val 21653"/>
                  <a:gd name="adj2" fmla="val -71917"/>
                </a:avLst>
              </a:prstGeom>
              <a:solidFill>
                <a:srgbClr val="CCCCFF"/>
              </a:solidFill>
              <a:ln w="9525">
                <a:solidFill>
                  <a:srgbClr val="CCC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      </a:t>
                </a:r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将现态代入状态方程求次态：</a:t>
                </a:r>
              </a:p>
              <a:p>
                <a:pPr algn="ctr"/>
                <a:endParaRPr kumimoji="1" lang="en-US" altLang="zh-CN" sz="2400" b="1" dirty="0"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19" name="Object 37"/>
              <p:cNvGraphicFramePr>
                <a:graphicFrameLocks noChangeAspect="1"/>
              </p:cNvGraphicFramePr>
              <p:nvPr/>
            </p:nvGraphicFramePr>
            <p:xfrm>
              <a:off x="8468781" y="1238628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279360" imgH="279360" progId="Equation.3">
                      <p:embed/>
                    </p:oleObj>
                  </mc:Choice>
                  <mc:Fallback>
                    <p:oleObj name="Equation" r:id="rId26" imgW="279360" imgH="279360" progId="Equation.3">
                      <p:embed/>
                      <p:pic>
                        <p:nvPicPr>
                          <p:cNvPr id="19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68781" y="1238628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38"/>
              <p:cNvGraphicFramePr>
                <a:graphicFrameLocks noChangeAspect="1"/>
              </p:cNvGraphicFramePr>
              <p:nvPr/>
            </p:nvGraphicFramePr>
            <p:xfrm>
              <a:off x="10134662" y="1246044"/>
              <a:ext cx="2794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279360" imgH="279360" progId="Equation.DSMT4">
                      <p:embed/>
                    </p:oleObj>
                  </mc:Choice>
                  <mc:Fallback>
                    <p:oleObj name="Equation" r:id="rId28" imgW="279360" imgH="279360" progId="Equation.DSMT4">
                      <p:embed/>
                      <p:pic>
                        <p:nvPicPr>
                          <p:cNvPr id="2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34662" y="1246044"/>
                            <a:ext cx="279400" cy="279400"/>
                          </a:xfrm>
                          <a:prstGeom prst="rect">
                            <a:avLst/>
                          </a:prstGeom>
                          <a:solidFill>
                            <a:srgbClr val="CCCC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Line 39"/>
              <p:cNvSpPr>
                <a:spLocks noChangeShapeType="1"/>
              </p:cNvSpPr>
              <p:nvPr/>
            </p:nvSpPr>
            <p:spPr bwMode="auto">
              <a:xfrm>
                <a:off x="7541681" y="857628"/>
                <a:ext cx="4318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5" name="Line 43"/>
              <p:cNvSpPr>
                <a:spLocks noChangeShapeType="1"/>
              </p:cNvSpPr>
              <p:nvPr/>
            </p:nvSpPr>
            <p:spPr bwMode="auto">
              <a:xfrm>
                <a:off x="8267699" y="857628"/>
                <a:ext cx="21378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9" name="Rectangle 47"/>
              <p:cNvSpPr>
                <a:spLocks noChangeArrowheads="1"/>
              </p:cNvSpPr>
              <p:nvPr/>
            </p:nvSpPr>
            <p:spPr bwMode="auto">
              <a:xfrm>
                <a:off x="6415381" y="785231"/>
                <a:ext cx="4814888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0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 1</a:t>
                </a:r>
                <a:br>
                  <a:rPr kumimoji="1" lang="en-US" altLang="zh-CN" sz="2400" b="1" dirty="0">
                    <a:latin typeface="Times New Roman" panose="02020603050405020304" pitchFamily="18" charset="0"/>
                  </a:rPr>
                </a:b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</a:t>
                </a:r>
                <a:r>
                  <a:rPr kumimoji="1" lang="en-US" altLang="zh-CN" sz="2400" b="1" baseline="30000" dirty="0">
                    <a:latin typeface="Times New Roman" panose="02020603050405020304" pitchFamily="18" charset="0"/>
                  </a:rPr>
                  <a:t>+1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=A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    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1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     </a:t>
                </a:r>
                <a:r>
                  <a:rPr kumimoji="1" lang="en-US" altLang="zh-CN" sz="2400" b="1" i="1" dirty="0">
                    <a:latin typeface="Times New Roman" panose="02020603050405020304" pitchFamily="18" charset="0"/>
                  </a:rPr>
                  <a:t>Q</a:t>
                </a:r>
                <a:r>
                  <a:rPr kumimoji="1" lang="en-US" altLang="zh-CN" sz="2400" b="1" baseline="-25000" dirty="0">
                    <a:latin typeface="Times New Roman" panose="02020603050405020304" pitchFamily="18" charset="0"/>
                  </a:rPr>
                  <a:t>2</a:t>
                </a:r>
                <a:r>
                  <a:rPr kumimoji="1" lang="en-US" altLang="zh-CN" sz="2400" b="1" i="1" baseline="30000" dirty="0">
                    <a:latin typeface="Times New Roman" panose="02020603050405020304" pitchFamily="18" charset="0"/>
                  </a:rPr>
                  <a:t>n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0    0    0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=</a:t>
                </a:r>
                <a:r>
                  <a:rPr kumimoji="1" lang="en-US" altLang="zh-CN" sz="2400" b="1" dirty="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400" b="1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graphicFrame>
          <p:nvGraphicFramePr>
            <p:cNvPr id="38" name="Object 37"/>
            <p:cNvGraphicFramePr>
              <a:graphicFrameLocks noChangeAspect="1"/>
            </p:cNvGraphicFramePr>
            <p:nvPr/>
          </p:nvGraphicFramePr>
          <p:xfrm>
            <a:off x="7721107" y="122915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79360" imgH="279360" progId="Equation.3">
                    <p:embed/>
                  </p:oleObj>
                </mc:Choice>
                <mc:Fallback>
                  <p:oleObj name="Equation" r:id="rId26" imgW="279360" imgH="279360" progId="Equation.3">
                    <p:embed/>
                    <p:pic>
                      <p:nvPicPr>
                        <p:cNvPr id="38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21107" y="122915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7"/>
            <p:cNvGraphicFramePr>
              <a:graphicFrameLocks noChangeAspect="1"/>
            </p:cNvGraphicFramePr>
            <p:nvPr/>
          </p:nvGraphicFramePr>
          <p:xfrm>
            <a:off x="9648259" y="1248560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279360" imgH="279360" progId="Equation.3">
                    <p:embed/>
                  </p:oleObj>
                </mc:Choice>
                <mc:Fallback>
                  <p:oleObj name="Equation" r:id="rId26" imgW="279360" imgH="279360" progId="Equation.3">
                    <p:embed/>
                    <p:pic>
                      <p:nvPicPr>
                        <p:cNvPr id="39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48259" y="1248560"/>
                          <a:ext cx="279400" cy="279400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5674830" y="4326722"/>
            <a:ext cx="6232402" cy="667833"/>
            <a:chOff x="7157498" y="5190579"/>
            <a:chExt cx="6232402" cy="667833"/>
          </a:xfrm>
        </p:grpSpPr>
        <p:sp>
          <p:nvSpPr>
            <p:cNvPr id="30" name="AutoShape 56"/>
            <p:cNvSpPr>
              <a:spLocks noChangeArrowheads="1"/>
            </p:cNvSpPr>
            <p:nvPr/>
          </p:nvSpPr>
          <p:spPr bwMode="auto">
            <a:xfrm>
              <a:off x="7157498" y="5190579"/>
              <a:ext cx="6232402" cy="667833"/>
            </a:xfrm>
            <a:prstGeom prst="wedgeRectCallout">
              <a:avLst>
                <a:gd name="adj1" fmla="val -1342"/>
                <a:gd name="adj2" fmla="val -136270"/>
              </a:avLst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Z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+ AQ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 Q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i="1" baseline="30000" dirty="0">
                  <a:latin typeface="Times New Roman" panose="02020603050405020304" pitchFamily="18" charset="0"/>
                </a:rPr>
                <a:t>n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</a:t>
              </a:r>
              <a:r>
                <a:rPr kumimoji="1" lang="en-US" altLang="zh-CN" sz="2400" b="1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0 · 0 · 0 + 0 · 0 · 0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0</a:t>
              </a:r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7990281" y="5228882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8449107" y="52194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9195713" y="5232111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1097132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38280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47" name="Line 43"/>
            <p:cNvSpPr>
              <a:spLocks noChangeShapeType="1"/>
            </p:cNvSpPr>
            <p:nvPr/>
          </p:nvSpPr>
          <p:spPr bwMode="auto">
            <a:xfrm>
              <a:off x="11862867" y="5237786"/>
              <a:ext cx="2137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0" grpId="0"/>
      <p:bldP spid="14" grpId="0"/>
      <p:bldP spid="32" grpId="0" animBg="1"/>
      <p:bldP spid="34" grpId="0" animBg="1"/>
      <p:bldP spid="36" grpId="0" animBg="1"/>
      <p:bldP spid="37" grpId="0" animBg="1"/>
      <p:bldP spid="49" grpId="0" animBg="1" autoUpdateAnimBg="0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18" y="4808538"/>
            <a:ext cx="3789363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91400" y="1752601"/>
            <a:ext cx="2362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chemeClr val="accent6"/>
                </a:solidFill>
                <a:sym typeface="宋体" panose="02010600030101010101" pitchFamily="2" charset="-122"/>
              </a:rPr>
              <a:t>状态转换图</a:t>
            </a:r>
          </a:p>
        </p:txBody>
      </p:sp>
      <p:sp>
        <p:nvSpPr>
          <p:cNvPr id="13317" name="PA-文本框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98883" y="4518112"/>
            <a:ext cx="228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chemeClr val="accent6"/>
                </a:solidFill>
                <a:sym typeface="宋体" panose="02010600030101010101" pitchFamily="2" charset="-122"/>
              </a:rPr>
              <a:t>时序波形图</a:t>
            </a:r>
          </a:p>
        </p:txBody>
      </p:sp>
      <p:sp>
        <p:nvSpPr>
          <p:cNvPr id="14343" name="PA-矩形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3319" name="PA-Object 9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5791200" y="2209800"/>
          <a:ext cx="463708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1" imgW="2162160" imgH="1276440" progId="Visio.Drawing.11">
                  <p:embed/>
                </p:oleObj>
              </mc:Choice>
              <mc:Fallback>
                <p:oleObj name="Visio" r:id="rId21" imgW="2162160" imgH="1276440" progId="Visio.Drawing.11">
                  <p:embed/>
                  <p:pic>
                    <p:nvPicPr>
                      <p:cNvPr id="13319" name="PA-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209800"/>
                        <a:ext cx="4637088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PA-矩形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22" name="PA-文本框 1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65536" y="2066377"/>
            <a:ext cx="3962400" cy="2451735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分析：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000" b="1" dirty="0">
                <a:sym typeface="宋体" panose="02010600030101010101" pitchFamily="2" charset="-122"/>
              </a:rPr>
              <a:t>当</a:t>
            </a:r>
            <a:r>
              <a:rPr lang="en-US" altLang="zh-CN" sz="2000" b="1" dirty="0">
                <a:sym typeface="宋体" panose="02010600030101010101" pitchFamily="2" charset="-122"/>
              </a:rPr>
              <a:t>A=0</a:t>
            </a:r>
            <a:r>
              <a:rPr lang="zh-CN" altLang="en-US" sz="2000" b="1" dirty="0">
                <a:sym typeface="宋体" panose="02010600030101010101" pitchFamily="2" charset="-122"/>
              </a:rPr>
              <a:t>时</a:t>
            </a:r>
            <a:r>
              <a:rPr lang="en-US" altLang="zh-CN" sz="2000" b="1" dirty="0">
                <a:sym typeface="宋体" panose="02010600030101010101" pitchFamily="2" charset="-122"/>
              </a:rPr>
              <a:t>,</a:t>
            </a:r>
            <a:r>
              <a:rPr lang="zh-CN" altLang="en-US" sz="2000" b="1" dirty="0">
                <a:sym typeface="宋体" panose="02010600030101010101" pitchFamily="2" charset="-122"/>
              </a:rPr>
              <a:t>在时钟脉冲作用下，</a:t>
            </a:r>
            <a:r>
              <a:rPr lang="en-US" altLang="zh-CN" sz="2000" b="1" dirty="0">
                <a:sym typeface="宋体" panose="02010600030101010101" pitchFamily="2" charset="-122"/>
              </a:rPr>
              <a:t>Q</a:t>
            </a:r>
            <a:r>
              <a:rPr lang="en-US" altLang="zh-CN" sz="2000" b="1" baseline="-25000" dirty="0">
                <a:sym typeface="宋体" panose="02010600030101010101" pitchFamily="2" charset="-122"/>
              </a:rPr>
              <a:t>2</a:t>
            </a:r>
            <a:r>
              <a:rPr lang="en-US" altLang="zh-CN" sz="2000" b="1" dirty="0">
                <a:sym typeface="宋体" panose="02010600030101010101" pitchFamily="2" charset="-122"/>
              </a:rPr>
              <a:t>Q</a:t>
            </a:r>
            <a:r>
              <a:rPr lang="en-US" altLang="zh-CN" sz="2000" b="1" baseline="-25000" dirty="0"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sym typeface="宋体" panose="02010600030101010101" pitchFamily="2" charset="-122"/>
              </a:rPr>
              <a:t>的値从</a:t>
            </a:r>
            <a:r>
              <a:rPr lang="en-US" altLang="zh-CN" sz="2000" b="1" dirty="0">
                <a:sym typeface="宋体" panose="02010600030101010101" pitchFamily="2" charset="-122"/>
              </a:rPr>
              <a:t>00</a:t>
            </a:r>
            <a:r>
              <a:rPr lang="zh-CN" altLang="en-US" sz="2000" b="1" dirty="0">
                <a:sym typeface="宋体" panose="02010600030101010101" pitchFamily="2" charset="-122"/>
              </a:rPr>
              <a:t>到</a:t>
            </a:r>
            <a:r>
              <a:rPr lang="en-US" altLang="zh-CN" sz="2000" b="1" dirty="0">
                <a:sym typeface="宋体" panose="02010600030101010101" pitchFamily="2" charset="-122"/>
              </a:rPr>
              <a:t>11</a:t>
            </a:r>
            <a:r>
              <a:rPr lang="zh-CN" altLang="en-US" sz="2000" b="1" dirty="0">
                <a:sym typeface="宋体" panose="02010600030101010101" pitchFamily="2" charset="-122"/>
              </a:rPr>
              <a:t>递增，每</a:t>
            </a:r>
            <a:r>
              <a:rPr lang="en-US" altLang="zh-CN" sz="2000" b="1" dirty="0">
                <a:sym typeface="宋体" panose="02010600030101010101" pitchFamily="2" charset="-122"/>
              </a:rPr>
              <a:t>4</a:t>
            </a:r>
            <a:r>
              <a:rPr lang="zh-CN" altLang="en-US" sz="2000" b="1" dirty="0">
                <a:sym typeface="宋体" panose="02010600030101010101" pitchFamily="2" charset="-122"/>
              </a:rPr>
              <a:t>个脉冲电路状态循环一次</a:t>
            </a:r>
            <a:r>
              <a:rPr lang="en-US" altLang="zh-CN" sz="2000" b="1" dirty="0">
                <a:sym typeface="宋体" panose="02010600030101010101" pitchFamily="2" charset="-122"/>
              </a:rPr>
              <a:t>,</a:t>
            </a:r>
            <a:r>
              <a:rPr lang="zh-CN" altLang="en-US" sz="2000" b="1" dirty="0">
                <a:sym typeface="宋体" panose="02010600030101010101" pitchFamily="2" charset="-122"/>
              </a:rPr>
              <a:t>即进行加法计数。当</a:t>
            </a:r>
            <a:r>
              <a:rPr lang="en-US" altLang="zh-CN" sz="2000" b="1" dirty="0">
                <a:sym typeface="宋体" panose="02010600030101010101" pitchFamily="2" charset="-122"/>
              </a:rPr>
              <a:t>A=1</a:t>
            </a:r>
            <a:r>
              <a:rPr lang="zh-CN" altLang="en-US" sz="2000" b="1" dirty="0">
                <a:sym typeface="宋体" panose="02010600030101010101" pitchFamily="2" charset="-122"/>
              </a:rPr>
              <a:t>时，在时钟脉冲作用下，</a:t>
            </a:r>
            <a:r>
              <a:rPr lang="en-US" altLang="zh-CN" sz="2000" b="1" dirty="0">
                <a:sym typeface="宋体" panose="02010600030101010101" pitchFamily="2" charset="-122"/>
              </a:rPr>
              <a:t>Q</a:t>
            </a:r>
            <a:r>
              <a:rPr lang="en-US" altLang="zh-CN" sz="2000" b="1" baseline="-25000" dirty="0">
                <a:sym typeface="宋体" panose="02010600030101010101" pitchFamily="2" charset="-122"/>
              </a:rPr>
              <a:t>2</a:t>
            </a:r>
            <a:r>
              <a:rPr lang="en-US" altLang="zh-CN" sz="2000" b="1" dirty="0">
                <a:sym typeface="宋体" panose="02010600030101010101" pitchFamily="2" charset="-122"/>
              </a:rPr>
              <a:t>Q</a:t>
            </a:r>
            <a:r>
              <a:rPr lang="en-US" altLang="zh-CN" sz="2000" b="1" baseline="-25000" dirty="0"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sym typeface="宋体" panose="02010600030101010101" pitchFamily="2" charset="-122"/>
              </a:rPr>
              <a:t>的値从</a:t>
            </a:r>
            <a:r>
              <a:rPr lang="en-US" altLang="zh-CN" sz="2000" b="1" dirty="0">
                <a:sym typeface="宋体" panose="02010600030101010101" pitchFamily="2" charset="-122"/>
              </a:rPr>
              <a:t>11</a:t>
            </a:r>
            <a:r>
              <a:rPr lang="zh-CN" altLang="en-US" sz="2000" b="1" dirty="0">
                <a:sym typeface="宋体" panose="02010600030101010101" pitchFamily="2" charset="-122"/>
              </a:rPr>
              <a:t>到</a:t>
            </a:r>
            <a:r>
              <a:rPr lang="en-US" altLang="zh-CN" sz="2000" b="1" dirty="0">
                <a:sym typeface="宋体" panose="02010600030101010101" pitchFamily="2" charset="-122"/>
              </a:rPr>
              <a:t>00</a:t>
            </a:r>
            <a:r>
              <a:rPr lang="zh-CN" altLang="en-US" sz="2000" b="1" dirty="0">
                <a:sym typeface="宋体" panose="02010600030101010101" pitchFamily="2" charset="-122"/>
              </a:rPr>
              <a:t>递减，即进行减法计数。</a:t>
            </a:r>
          </a:p>
        </p:txBody>
      </p:sp>
      <p:sp>
        <p:nvSpPr>
          <p:cNvPr id="13323" name="PA-矩形 1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616366" y="3057525"/>
            <a:ext cx="4251034" cy="119612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CCCCFF"/>
          </a:solidFill>
          <a:ln w="9525">
            <a:noFill/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功能</a:t>
            </a:r>
            <a:r>
              <a:rPr lang="zh-CN" altLang="en-US" sz="2400" b="1" dirty="0">
                <a:latin typeface="Times New Roman" panose="02020603050405020304" pitchFamily="18" charset="0"/>
              </a:rPr>
              <a:t>：</a:t>
            </a:r>
            <a:endParaRPr lang="zh-CN" altLang="en-US" sz="3600" b="1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ym typeface="宋体" panose="02010600030101010101" pitchFamily="2" charset="-122"/>
              </a:rPr>
              <a:t>加减可控两位计数器</a:t>
            </a:r>
            <a:r>
              <a:rPr lang="en-US" altLang="zh-CN" sz="2400" b="1" dirty="0">
                <a:sym typeface="宋体" panose="02010600030101010101" pitchFamily="2" charset="-122"/>
              </a:rPr>
              <a:t>(A</a:t>
            </a:r>
            <a:r>
              <a:rPr lang="zh-CN" altLang="en-US" sz="2400" b="1" dirty="0">
                <a:sym typeface="宋体" panose="02010600030101010101" pitchFamily="2" charset="-122"/>
              </a:rPr>
              <a:t>是加减控制信号</a:t>
            </a:r>
            <a:r>
              <a:rPr lang="en-US" altLang="zh-CN" sz="2400" b="1" dirty="0">
                <a:sym typeface="宋体" panose="02010600030101010101" pitchFamily="2" charset="-122"/>
              </a:rPr>
              <a:t>)</a:t>
            </a:r>
            <a:endParaRPr lang="zh-CN" altLang="en-US" sz="2400" b="1" dirty="0">
              <a:sym typeface="宋体" panose="02010600030101010101" pitchFamily="2" charset="-122"/>
            </a:endParaRPr>
          </a:p>
        </p:txBody>
      </p:sp>
      <p:sp>
        <p:nvSpPr>
          <p:cNvPr id="13324" name="PA-矩形标注 2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572500" y="1038225"/>
            <a:ext cx="1905000" cy="990600"/>
          </a:xfrm>
          <a:prstGeom prst="wedgeRectCallout">
            <a:avLst>
              <a:gd name="adj1" fmla="val -5787"/>
              <a:gd name="adj2" fmla="val 107963"/>
            </a:avLst>
          </a:prstGeom>
          <a:solidFill>
            <a:srgbClr val="CCCCFF"/>
          </a:solidFill>
          <a:ln w="9525">
            <a:noFill/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每一个圆圈表示电路的一个状态</a:t>
            </a:r>
          </a:p>
        </p:txBody>
      </p:sp>
      <p:sp>
        <p:nvSpPr>
          <p:cNvPr id="13325" name="PA-矩形标注 2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26167" y="1085030"/>
            <a:ext cx="2147887" cy="990600"/>
          </a:xfrm>
          <a:prstGeom prst="wedgeRectCallout">
            <a:avLst>
              <a:gd name="adj1" fmla="val -10875"/>
              <a:gd name="adj2" fmla="val 120366"/>
            </a:avLst>
          </a:prstGeom>
          <a:solidFill>
            <a:srgbClr val="CCCCFF"/>
          </a:solidFill>
          <a:ln w="9525">
            <a:noFill/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圈内的数字表示状态编码</a:t>
            </a:r>
          </a:p>
        </p:txBody>
      </p:sp>
      <p:sp>
        <p:nvSpPr>
          <p:cNvPr id="13326" name="PA-矩形标注 2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49917" y="1219200"/>
            <a:ext cx="1905000" cy="990600"/>
          </a:xfrm>
          <a:prstGeom prst="wedgeRectCallout">
            <a:avLst>
              <a:gd name="adj1" fmla="val 65852"/>
              <a:gd name="adj2" fmla="val 87301"/>
            </a:avLst>
          </a:prstGeom>
          <a:solidFill>
            <a:srgbClr val="CCCCFF"/>
          </a:solidFill>
          <a:ln w="9525">
            <a:noFill/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箭头表示状态转移方向</a:t>
            </a:r>
          </a:p>
        </p:txBody>
      </p:sp>
      <p:sp>
        <p:nvSpPr>
          <p:cNvPr id="13327" name="PA-矩形标注 2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809370" y="1028700"/>
            <a:ext cx="1828800" cy="1066800"/>
          </a:xfrm>
          <a:prstGeom prst="wedgeRectCallout">
            <a:avLst>
              <a:gd name="adj1" fmla="val 35764"/>
              <a:gd name="adj2" fmla="val 136407"/>
            </a:avLst>
          </a:prstGeom>
          <a:solidFill>
            <a:srgbClr val="CCCCFF"/>
          </a:solidFill>
          <a:ln w="9525">
            <a:noFill/>
            <a:beve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00" b="1" dirty="0">
                <a:latin typeface="Times New Roman" panose="02020603050405020304" pitchFamily="18" charset="0"/>
              </a:rPr>
              <a:t>数字表示现态的输入和输出</a:t>
            </a:r>
          </a:p>
        </p:txBody>
      </p:sp>
      <p:pic>
        <p:nvPicPr>
          <p:cNvPr id="3" name="PA-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3" y="4776787"/>
            <a:ext cx="57626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PA-直接连接符 42"/>
          <p:cNvCxnSpPr>
            <a:cxnSpLocks noChangeShapeType="1"/>
          </p:cNvCxnSpPr>
          <p:nvPr>
            <p:custDataLst>
              <p:tags r:id="rId14"/>
            </p:custDataLst>
          </p:nvPr>
        </p:nvCxnSpPr>
        <p:spPr bwMode="auto">
          <a:xfrm>
            <a:off x="4984750" y="5181600"/>
            <a:ext cx="0" cy="1066800"/>
          </a:xfrm>
          <a:prstGeom prst="line">
            <a:avLst/>
          </a:prstGeom>
          <a:noFill/>
          <a:ln w="25400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PA-文本框 5">
            <a:extLst>
              <a:ext uri="{FF2B5EF4-FFF2-40B4-BE49-F238E27FC236}">
                <a16:creationId xmlns:a16="http://schemas.microsoft.com/office/drawing/2014/main" id="{14054602-5564-4217-BDDC-8E333476D262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6939" y="16392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同步时序电路分析 </a:t>
            </a:r>
          </a:p>
        </p:txBody>
      </p:sp>
      <p:sp>
        <p:nvSpPr>
          <p:cNvPr id="21" name="PA-圆角矩形 1">
            <a:extLst>
              <a:ext uri="{FF2B5EF4-FFF2-40B4-BE49-F238E27FC236}">
                <a16:creationId xmlns:a16="http://schemas.microsoft.com/office/drawing/2014/main" id="{F211AE22-ADBB-4734-9FBD-A6F00766DF4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-348343" y="516695"/>
            <a:ext cx="567062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PA-文本框 5">
            <a:extLst>
              <a:ext uri="{FF2B5EF4-FFF2-40B4-BE49-F238E27FC236}">
                <a16:creationId xmlns:a16="http://schemas.microsoft.com/office/drawing/2014/main" id="{A863232D-439F-485F-9F82-C7CF6AFB824A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时序逻辑电路的手工分析方法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D6FFA9-FD62-C974-0B62-EB03FBF7CC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1623" y="2676236"/>
            <a:ext cx="4696709" cy="3462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utoUpdateAnimBg="0"/>
      <p:bldP spid="13317" grpId="0" autoUpdateAnimBg="0"/>
      <p:bldP spid="13322" grpId="0" autoUpdateAnimBg="0"/>
      <p:bldP spid="13323" grpId="0" animBg="1" autoUpdateAnimBg="0"/>
      <p:bldP spid="13324" grpId="0" animBg="1" autoUpdateAnimBg="0"/>
      <p:bldP spid="13324" grpId="1" animBg="1" autoUpdateAnimBg="0"/>
      <p:bldP spid="13325" grpId="0" animBg="1" autoUpdateAnimBg="0"/>
      <p:bldP spid="13325" grpId="1" animBg="1" autoUpdateAnimBg="0"/>
      <p:bldP spid="13326" grpId="0" animBg="1" autoUpdateAnimBg="0"/>
      <p:bldP spid="13327" grpId="0" animBg="1" autoUpdateAnimBg="0"/>
      <p:bldP spid="13327" grpId="1" animBg="1" autoUpdateAnimBg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EF2791-FF6B-E452-8F51-691E5434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085850"/>
            <a:ext cx="10696575" cy="4686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B96B73B3-F405-4558-8FF0-B70C5466663C}"/>
              </a:ext>
            </a:extLst>
          </p:cNvPr>
          <p:cNvGrpSpPr/>
          <p:nvPr/>
        </p:nvGrpSpPr>
        <p:grpSpPr>
          <a:xfrm>
            <a:off x="329812" y="4197007"/>
            <a:ext cx="5211683" cy="2246769"/>
            <a:chOff x="6476612" y="3780447"/>
            <a:chExt cx="5211683" cy="2246769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B41F71-28E9-2C97-6CC8-D5F54D9EB4E6}"/>
                </a:ext>
              </a:extLst>
            </p:cNvPr>
            <p:cNvSpPr txBox="1"/>
            <p:nvPr/>
          </p:nvSpPr>
          <p:spPr>
            <a:xfrm>
              <a:off x="6476612" y="3780447"/>
              <a:ext cx="521168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/>
                <a:t>驱动方程</a:t>
              </a:r>
              <a:endParaRPr lang="en-US" altLang="zh-CN" sz="2800" dirty="0"/>
            </a:p>
            <a:p>
              <a:r>
                <a:rPr lang="zh-CN" altLang="en-US" sz="2800" dirty="0"/>
                <a:t>特性方程→状态方程</a:t>
              </a:r>
              <a:endParaRPr lang="en-US" altLang="zh-CN" sz="2800" dirty="0"/>
            </a:p>
            <a:p>
              <a:r>
                <a:rPr lang="zh-CN" altLang="en-US" sz="2800" dirty="0"/>
                <a:t>输出方程</a:t>
              </a:r>
              <a:endParaRPr lang="en-US" altLang="zh-CN" sz="2800" dirty="0"/>
            </a:p>
            <a:p>
              <a:endParaRPr lang="en-US" altLang="zh-CN" sz="2800" dirty="0"/>
            </a:p>
            <a:p>
              <a:r>
                <a:rPr lang="zh-CN" altLang="en-US" sz="2800" dirty="0"/>
                <a:t>状态转换表（图）→次态卡诺图</a:t>
              </a:r>
            </a:p>
          </p:txBody>
        </p:sp>
        <p:sp>
          <p:nvSpPr>
            <p:cNvPr id="6" name="箭头: 左右 5">
              <a:extLst>
                <a:ext uri="{FF2B5EF4-FFF2-40B4-BE49-F238E27FC236}">
                  <a16:creationId xmlns:a16="http://schemas.microsoft.com/office/drawing/2014/main" id="{716124EE-0BF4-C9E7-834B-3BAACE81F38A}"/>
                </a:ext>
              </a:extLst>
            </p:cNvPr>
            <p:cNvSpPr/>
            <p:nvPr/>
          </p:nvSpPr>
          <p:spPr>
            <a:xfrm rot="2488992">
              <a:off x="9746454" y="4962273"/>
              <a:ext cx="894080" cy="24622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99254EF-7D36-428B-2498-0B53ACD499E2}"/>
              </a:ext>
            </a:extLst>
          </p:cNvPr>
          <p:cNvSpPr txBox="1"/>
          <p:nvPr/>
        </p:nvSpPr>
        <p:spPr>
          <a:xfrm>
            <a:off x="7740242" y="414224"/>
            <a:ext cx="3400290" cy="830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课后习题 </a:t>
            </a:r>
            <a:r>
              <a:rPr lang="en-US" altLang="zh-CN" sz="2400" b="1" dirty="0"/>
              <a:t>7-3</a:t>
            </a:r>
            <a:r>
              <a:rPr lang="zh-CN" altLang="en-US" sz="2400" b="1" dirty="0"/>
              <a:t>（分析）</a:t>
            </a:r>
            <a:endParaRPr lang="en-US" altLang="zh-CN" sz="2400" b="1" dirty="0"/>
          </a:p>
          <a:p>
            <a:r>
              <a:rPr lang="zh-CN" altLang="en-US" sz="2400" b="1" dirty="0"/>
              <a:t>课后习题 </a:t>
            </a:r>
            <a:r>
              <a:rPr lang="en-US" altLang="zh-CN" sz="2400" b="1" dirty="0"/>
              <a:t>7-12</a:t>
            </a:r>
            <a:r>
              <a:rPr lang="zh-CN" altLang="en-US" sz="2400" b="1" dirty="0"/>
              <a:t>（设计）</a:t>
            </a:r>
          </a:p>
        </p:txBody>
      </p:sp>
    </p:spTree>
    <p:extLst>
      <p:ext uri="{BB962C8B-B14F-4D97-AF65-F5344CB8AC3E}">
        <p14:creationId xmlns:p14="http://schemas.microsoft.com/office/powerpoint/2010/main" val="682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1. 2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进制，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进制，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进制及相互转换；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原码、反码、补码；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5" y="3200444"/>
            <a:ext cx="72117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BCD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码、余三码、格雷码、奇偶校验码；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518160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45155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数字与编码 </a:t>
            </a:r>
          </a:p>
        </p:txBody>
      </p:sp>
    </p:spTree>
    <p:extLst>
      <p:ext uri="{BB962C8B-B14F-4D97-AF65-F5344CB8AC3E}">
        <p14:creationId xmlns:p14="http://schemas.microsoft.com/office/powerpoint/2010/main" val="20003662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5">
            <a:extLst>
              <a:ext uri="{FF2B5EF4-FFF2-40B4-BE49-F238E27FC236}">
                <a16:creationId xmlns:a16="http://schemas.microsoft.com/office/drawing/2014/main" id="{8FE68F6D-D8B8-23D8-BEBE-2B9AE565F3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3725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</a:p>
        </p:txBody>
      </p:sp>
      <p:sp>
        <p:nvSpPr>
          <p:cNvPr id="3" name="PA-圆角矩形 1">
            <a:extLst>
              <a:ext uri="{FF2B5EF4-FFF2-40B4-BE49-F238E27FC236}">
                <a16:creationId xmlns:a16="http://schemas.microsoft.com/office/drawing/2014/main" id="{3FA9A1F5-4707-D4FC-F043-D952CC8CD56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PA-文本框 5">
            <a:extLst>
              <a:ext uri="{FF2B5EF4-FFF2-40B4-BE49-F238E27FC236}">
                <a16:creationId xmlns:a16="http://schemas.microsoft.com/office/drawing/2014/main" id="{ACF67206-DE5E-6F60-28EA-34B2B8F3D06D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</p:spTree>
    <p:extLst>
      <p:ext uri="{BB962C8B-B14F-4D97-AF65-F5344CB8AC3E}">
        <p14:creationId xmlns:p14="http://schemas.microsoft.com/office/powerpoint/2010/main" val="57049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PA-矩形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6765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1400" b="1" dirty="0">
                <a:solidFill>
                  <a:srgbClr val="FFFFFF"/>
                </a:solidFill>
              </a:rPr>
              <a:t>CT74LS161</a:t>
            </a:r>
            <a:r>
              <a:rPr lang="zh-CN" altLang="en-US" sz="1400" b="1" dirty="0">
                <a:solidFill>
                  <a:srgbClr val="FFFFFF"/>
                </a:solidFill>
              </a:rPr>
              <a:t>和</a:t>
            </a:r>
            <a:r>
              <a:rPr lang="en-US" altLang="zh-CN" sz="1400" b="1" dirty="0">
                <a:solidFill>
                  <a:srgbClr val="FFFFFF"/>
                </a:solidFill>
              </a:rPr>
              <a:t>CT74LS163</a:t>
            </a:r>
          </a:p>
        </p:txBody>
      </p:sp>
      <p:sp>
        <p:nvSpPr>
          <p:cNvPr id="64526" name="PA-矩形 14" descr="窄竖线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51338" y="4973638"/>
            <a:ext cx="3573462" cy="4619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74LS161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逻辑功能示意图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2D81B4C-A601-4459-BF02-E417C0D52FD6}"/>
              </a:ext>
            </a:extLst>
          </p:cNvPr>
          <p:cNvGrpSpPr/>
          <p:nvPr/>
        </p:nvGrpSpPr>
        <p:grpSpPr>
          <a:xfrm>
            <a:off x="3781426" y="1831975"/>
            <a:ext cx="4359274" cy="2700339"/>
            <a:chOff x="3781426" y="1831975"/>
            <a:chExt cx="4359274" cy="2700339"/>
          </a:xfrm>
        </p:grpSpPr>
        <p:graphicFrame>
          <p:nvGraphicFramePr>
            <p:cNvPr id="64516" name="PA-Object 3"/>
            <p:cNvGraphicFramePr>
              <a:graphicFrameLocks noChangeAspect="1"/>
            </p:cNvGraphicFramePr>
            <p:nvPr>
              <p:custDataLst>
                <p:tags r:id="rId20"/>
              </p:custDataLst>
            </p:nvPr>
          </p:nvGraphicFramePr>
          <p:xfrm>
            <a:off x="4330700" y="2274889"/>
            <a:ext cx="3810000" cy="2257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7" imgW="3809524" imgH="2257740" progId="PBrush">
                    <p:embed/>
                  </p:oleObj>
                </mc:Choice>
                <mc:Fallback>
                  <p:oleObj r:id="rId37" imgW="3809524" imgH="2257740" progId="PBrush">
                    <p:embed/>
                    <p:pic>
                      <p:nvPicPr>
                        <p:cNvPr id="64516" name="PA-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0700" y="2274889"/>
                          <a:ext cx="3810000" cy="2257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7" name="PA-矩形 5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635626" y="3200400"/>
              <a:ext cx="1146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74LS161</a:t>
              </a:r>
            </a:p>
          </p:txBody>
        </p:sp>
        <p:sp>
          <p:nvSpPr>
            <p:cNvPr id="64518" name="PA-矩形 6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781426" y="3482975"/>
              <a:ext cx="6381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CLK</a:t>
              </a:r>
              <a:endPara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0" name="PA-矩形 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138739" y="1831975"/>
              <a:ext cx="446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521" name="PA-矩形 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748339" y="18319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QB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2" name="PA-矩形 1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357939" y="18319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QC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3" name="PA-矩形 1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980239" y="1831975"/>
              <a:ext cx="446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4" name="PA-矩形 12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934200" y="3203575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RCO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5" name="PA-矩形 13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9769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7" name="PA-矩形 16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808538" y="2695575"/>
              <a:ext cx="7540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ENT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8" name="PA-矩形 17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821238" y="3076575"/>
              <a:ext cx="8175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ENP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29" name="PA-矩形 18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876800" y="3716338"/>
              <a:ext cx="579438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CLRN</a:t>
              </a:r>
            </a:p>
          </p:txBody>
        </p:sp>
        <p:sp>
          <p:nvSpPr>
            <p:cNvPr id="64530" name="PA-矩形 19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481639" y="3698875"/>
              <a:ext cx="428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LD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1" name="PA-矩形 20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6332539" y="3686175"/>
              <a:ext cx="2047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2" name="PA-矩形 21"/>
            <p:cNvSpPr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66881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4533" name="PA-矩形 22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7031038" y="3686175"/>
              <a:ext cx="2222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400" b="1" baseline="-250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4554" name="PA-矩形 2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029200" y="1847850"/>
            <a:ext cx="2439459" cy="407988"/>
          </a:xfrm>
          <a:prstGeom prst="round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5" name="PA-AutoShape 2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018510" y="1114425"/>
            <a:ext cx="3057433" cy="1163638"/>
          </a:xfrm>
          <a:prstGeom prst="wedgeRectCallout">
            <a:avLst>
              <a:gd name="adj1" fmla="val -65749"/>
              <a:gd name="adj2" fmla="val 27766"/>
            </a:avLst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计数状态输出端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从高位到低位依次为</a:t>
            </a:r>
            <a:b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QD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QC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QB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QA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2" name="PA-矩形 3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934200" y="3185399"/>
            <a:ext cx="204383" cy="387191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3" name="PA-AutoShape 3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475663" y="3159125"/>
            <a:ext cx="1582738" cy="452438"/>
          </a:xfrm>
          <a:prstGeom prst="wedgeRectCallout">
            <a:avLst>
              <a:gd name="adj1" fmla="val -73013"/>
              <a:gd name="adj2" fmla="val 1012"/>
            </a:avLst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进位输出端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0" name="PA-矩形 3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42061" y="4130675"/>
            <a:ext cx="204188" cy="387350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51" name="PA-AutoShape 3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717193" y="4010025"/>
            <a:ext cx="2646008" cy="744538"/>
          </a:xfrm>
          <a:prstGeom prst="wedgeRectCallout">
            <a:avLst>
              <a:gd name="adj1" fmla="val -58949"/>
              <a:gd name="adj2" fmla="val -20574"/>
            </a:avLst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置数数据输入端，为并行数据输入。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8" name="PA-矩形 3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783492" y="3504889"/>
            <a:ext cx="1442559" cy="409023"/>
          </a:xfrm>
          <a:prstGeom prst="round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9" name="PA-AutoShape 3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649414" y="3397251"/>
            <a:ext cx="1871476" cy="1077913"/>
          </a:xfrm>
          <a:prstGeom prst="wedgeRectCallout">
            <a:avLst>
              <a:gd name="adj1" fmla="val 62722"/>
              <a:gd name="adj2" fmla="val -23468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计数脉冲输入端，上升沿触发。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6" name="PA-矩形 40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304839" y="2743201"/>
            <a:ext cx="1181561" cy="685800"/>
          </a:xfrm>
          <a:prstGeom prst="roundRect">
            <a:avLst/>
          </a:prstGeom>
          <a:noFill/>
          <a:ln w="28575" cap="flat" cmpd="sng" algn="ctr">
            <a:solidFill>
              <a:srgbClr val="00528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7" name="PA-AutoShape 4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327572" y="2000251"/>
            <a:ext cx="2478274" cy="769938"/>
          </a:xfrm>
          <a:prstGeom prst="wedgeRectCallout">
            <a:avLst>
              <a:gd name="adj1" fmla="val 68002"/>
              <a:gd name="adj2" fmla="val 87829"/>
            </a:avLst>
          </a:prstGeom>
          <a:solidFill>
            <a:srgbClr val="CC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计数控制端，高电平有效。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5" name="PA-AutoShape 4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919289" y="5622582"/>
            <a:ext cx="3109897" cy="738531"/>
          </a:xfrm>
          <a:prstGeom prst="wedgeRectCallout">
            <a:avLst>
              <a:gd name="adj1" fmla="val 53009"/>
              <a:gd name="adj2" fmla="val -198884"/>
            </a:avLst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CLRN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控制端，低电平有效。</a:t>
            </a:r>
            <a:endParaRPr lang="zh-CN" altLang="en-US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2" name="PA-矩形 4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05966" y="4116863"/>
            <a:ext cx="204188" cy="408623"/>
          </a:xfrm>
          <a:prstGeom prst="roundRect">
            <a:avLst/>
          </a:prstGeom>
          <a:noFill/>
          <a:ln w="28575">
            <a:solidFill>
              <a:srgbClr val="00528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43" name="PA-AutoShape 4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424488" y="5597526"/>
            <a:ext cx="2881312" cy="808038"/>
          </a:xfrm>
          <a:prstGeom prst="wedgeRectCallout">
            <a:avLst>
              <a:gd name="adj1" fmla="val -34685"/>
              <a:gd name="adj2" fmla="val -174519"/>
            </a:avLst>
          </a:prstGeom>
          <a:solidFill>
            <a:srgbClr val="CCCC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LDN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为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同步置数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控制端，低电平有效。</a:t>
            </a:r>
          </a:p>
        </p:txBody>
      </p:sp>
      <p:sp>
        <p:nvSpPr>
          <p:cNvPr id="44" name="PA-文本框 5">
            <a:extLst>
              <a:ext uri="{FF2B5EF4-FFF2-40B4-BE49-F238E27FC236}">
                <a16:creationId xmlns:a16="http://schemas.microsoft.com/office/drawing/2014/main" id="{1C8F8EFD-5958-4DCD-8024-B1F8C2C16F1D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26939" y="1357875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</a:p>
        </p:txBody>
      </p:sp>
      <p:sp>
        <p:nvSpPr>
          <p:cNvPr id="45" name="PA-圆角矩形 1">
            <a:extLst>
              <a:ext uri="{FF2B5EF4-FFF2-40B4-BE49-F238E27FC236}">
                <a16:creationId xmlns:a16="http://schemas.microsoft.com/office/drawing/2014/main" id="{B8F4D74C-1A41-40E5-A47E-FFCD2B4DC82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PA-文本框 5">
            <a:extLst>
              <a:ext uri="{FF2B5EF4-FFF2-40B4-BE49-F238E27FC236}">
                <a16:creationId xmlns:a16="http://schemas.microsoft.com/office/drawing/2014/main" id="{1C783B9B-1351-4611-B7BD-F9335F50E4AA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  <p:sp>
        <p:nvSpPr>
          <p:cNvPr id="37" name="PA-矩形 28">
            <a:extLst>
              <a:ext uri="{FF2B5EF4-FFF2-40B4-BE49-F238E27FC236}">
                <a16:creationId xmlns:a16="http://schemas.microsoft.com/office/drawing/2014/main" id="{B79BDAED-DD20-4810-8E2A-3CEA151FA109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83552" y="4124326"/>
            <a:ext cx="1344607" cy="393699"/>
          </a:xfrm>
          <a:prstGeom prst="round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4A7476-3F0D-E5F6-A3F1-095E45E14DFD}"/>
              </a:ext>
            </a:extLst>
          </p:cNvPr>
          <p:cNvSpPr txBox="1"/>
          <p:nvPr/>
        </p:nvSpPr>
        <p:spPr>
          <a:xfrm>
            <a:off x="8408750" y="2623574"/>
            <a:ext cx="329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RCO = Q</a:t>
            </a:r>
            <a:r>
              <a:rPr lang="en-US" altLang="zh-CN" sz="2400" b="1" baseline="-25000" dirty="0"/>
              <a:t>D</a:t>
            </a:r>
            <a:r>
              <a:rPr lang="en-US" altLang="zh-CN" sz="2400" b="1" dirty="0"/>
              <a:t>Q</a:t>
            </a:r>
            <a:r>
              <a:rPr lang="en-US" altLang="zh-CN" sz="2400" b="1" baseline="-25000" dirty="0"/>
              <a:t>C</a:t>
            </a:r>
            <a:r>
              <a:rPr lang="en-US" altLang="zh-CN" sz="2400" b="1" dirty="0"/>
              <a:t>Q</a:t>
            </a:r>
            <a:r>
              <a:rPr lang="en-US" altLang="zh-CN" sz="2400" b="1" baseline="-25000" dirty="0"/>
              <a:t>B</a:t>
            </a:r>
            <a:r>
              <a:rPr lang="en-US" altLang="zh-CN" sz="2400" b="1" dirty="0"/>
              <a:t>Q</a:t>
            </a:r>
            <a:r>
              <a:rPr lang="en-US" altLang="zh-CN" sz="2400" b="1" baseline="-25000" dirty="0"/>
              <a:t>A</a:t>
            </a:r>
            <a:r>
              <a:rPr lang="en-US" altLang="zh-CN" sz="2400" b="1" dirty="0"/>
              <a:t>ENT 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0BD1F5-9CF0-BAA6-14AA-E93E55E974E2}"/>
              </a:ext>
            </a:extLst>
          </p:cNvPr>
          <p:cNvSpPr txBox="1"/>
          <p:nvPr/>
        </p:nvSpPr>
        <p:spPr>
          <a:xfrm>
            <a:off x="2713127" y="557838"/>
            <a:ext cx="182614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功能讲解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6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6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6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4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54" grpId="0" animBg="1"/>
      <p:bldP spid="64555" grpId="0" animBg="1"/>
      <p:bldP spid="64552" grpId="0" animBg="1"/>
      <p:bldP spid="64553" grpId="0" animBg="1"/>
      <p:bldP spid="64550" grpId="0" animBg="1"/>
      <p:bldP spid="64551" grpId="0" animBg="1"/>
      <p:bldP spid="64548" grpId="0" animBg="1"/>
      <p:bldP spid="64549" grpId="0" animBg="1"/>
      <p:bldP spid="64546" grpId="0" animBg="1"/>
      <p:bldP spid="64547" grpId="0" animBg="1"/>
      <p:bldP spid="64545" grpId="0" animBg="1"/>
      <p:bldP spid="64542" grpId="0" animBg="1"/>
      <p:bldP spid="64543" grpId="0" animBg="1"/>
      <p:bldP spid="44" grpId="0"/>
      <p:bldP spid="37" grpId="0" animBg="1"/>
      <p:bldP spid="2" grpId="0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-组合 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4157663" y="3860801"/>
            <a:ext cx="3865563" cy="2295525"/>
            <a:chOff x="1659" y="2312"/>
            <a:chExt cx="2435" cy="1446"/>
          </a:xfrm>
        </p:grpSpPr>
        <p:graphicFrame>
          <p:nvGraphicFramePr>
            <p:cNvPr id="70698" name="PA-Object 4"/>
            <p:cNvGraphicFramePr>
              <a:graphicFrameLocks noChangeAspect="1"/>
            </p:cNvGraphicFramePr>
            <p:nvPr>
              <p:custDataLst>
                <p:tags r:id="rId40"/>
              </p:custDataLst>
            </p:nvPr>
          </p:nvGraphicFramePr>
          <p:xfrm>
            <a:off x="1700" y="2312"/>
            <a:ext cx="2394" cy="1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MP 图象" r:id="rId57" imgW="3801006" imgH="2295238" progId="Paint.Picture">
                    <p:embed/>
                  </p:oleObj>
                </mc:Choice>
                <mc:Fallback>
                  <p:oleObj name="BMP 图象" r:id="rId57" imgW="3801006" imgH="2295238" progId="Paint.Picture">
                    <p:embed/>
                    <p:pic>
                      <p:nvPicPr>
                        <p:cNvPr id="70698" name="PA-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0" y="2312"/>
                          <a:ext cx="2394" cy="1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CC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PA-矩形 4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419" y="2894"/>
              <a:ext cx="72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>
                  <a:ea typeface="黑体" pitchFamily="49" charset="-122"/>
                </a:rPr>
                <a:t>74LS161</a:t>
              </a:r>
            </a:p>
          </p:txBody>
        </p:sp>
        <p:sp>
          <p:nvSpPr>
            <p:cNvPr id="62" name="PA-矩形 5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387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0</a:t>
              </a:r>
            </a:p>
          </p:txBody>
        </p:sp>
        <p:sp>
          <p:nvSpPr>
            <p:cNvPr id="63" name="PA-矩形 6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731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1</a:t>
              </a:r>
            </a:p>
          </p:txBody>
        </p:sp>
        <p:sp>
          <p:nvSpPr>
            <p:cNvPr id="64" name="PA-矩形 7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059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2</a:t>
              </a:r>
            </a:p>
          </p:txBody>
        </p:sp>
        <p:sp>
          <p:nvSpPr>
            <p:cNvPr id="65" name="PA-矩形 8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403" y="2550"/>
              <a:ext cx="21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Q</a:t>
              </a:r>
              <a:r>
                <a:rPr kumimoji="1" lang="en-US" altLang="zh-CN" sz="2400" b="1" kern="0" baseline="-25000"/>
                <a:t>3</a:t>
              </a:r>
            </a:p>
          </p:txBody>
        </p:sp>
        <p:sp>
          <p:nvSpPr>
            <p:cNvPr id="66" name="PA-矩形 9"/>
            <p:cNvSpPr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459" y="2894"/>
              <a:ext cx="29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CO</a:t>
              </a:r>
              <a:endParaRPr kumimoji="1" lang="en-US" altLang="zh-CN" sz="2400" b="1" kern="0" baseline="-25000"/>
            </a:p>
          </p:txBody>
        </p:sp>
        <p:sp>
          <p:nvSpPr>
            <p:cNvPr id="67" name="PA-矩形 10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739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0</a:t>
              </a:r>
            </a:p>
          </p:txBody>
        </p:sp>
        <p:sp>
          <p:nvSpPr>
            <p:cNvPr id="68" name="PA-矩形 11"/>
            <p:cNvSpPr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1995" y="2582"/>
              <a:ext cx="39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/>
                <a:t>ENT</a:t>
              </a:r>
              <a:endParaRPr kumimoji="1" lang="en-US" altLang="zh-CN" sz="2400" b="1" kern="0" baseline="-25000" dirty="0"/>
            </a:p>
          </p:txBody>
        </p:sp>
        <p:sp>
          <p:nvSpPr>
            <p:cNvPr id="69" name="PA-矩形 12"/>
            <p:cNvSpPr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003" y="2814"/>
              <a:ext cx="3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 dirty="0"/>
                <a:t>ENP</a:t>
              </a:r>
              <a:endParaRPr kumimoji="1" lang="en-US" altLang="zh-CN" sz="2400" b="1" kern="0" baseline="-25000" dirty="0"/>
            </a:p>
          </p:txBody>
        </p:sp>
        <p:sp>
          <p:nvSpPr>
            <p:cNvPr id="70" name="PA-矩形 13"/>
            <p:cNvSpPr>
              <a:spLocks noChangeArrowheads="1"/>
            </p:cNvSpPr>
            <p:nvPr>
              <p:custDataLst>
                <p:tags r:id="rId50"/>
              </p:custDataLst>
            </p:nvPr>
          </p:nvSpPr>
          <p:spPr bwMode="auto">
            <a:xfrm>
              <a:off x="2064" y="3249"/>
              <a:ext cx="36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1600" b="1" kern="0" dirty="0"/>
                <a:t>CLRN</a:t>
              </a:r>
              <a:endParaRPr kumimoji="1" lang="en-US" altLang="zh-CN" sz="1600" b="1" kern="0" baseline="-25000" dirty="0"/>
            </a:p>
          </p:txBody>
        </p:sp>
        <p:sp>
          <p:nvSpPr>
            <p:cNvPr id="71" name="PA-矩形 14"/>
            <p:cNvSpPr>
              <a:spLocks noChangeArrowheads="1"/>
            </p:cNvSpPr>
            <p:nvPr>
              <p:custDataLst>
                <p:tags r:id="rId51"/>
              </p:custDataLst>
            </p:nvPr>
          </p:nvSpPr>
          <p:spPr bwMode="auto">
            <a:xfrm>
              <a:off x="2445" y="3256"/>
              <a:ext cx="27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1600" b="1" kern="0" dirty="0"/>
                <a:t>LND</a:t>
              </a:r>
              <a:endParaRPr kumimoji="1" lang="en-US" altLang="zh-CN" sz="1600" b="1" kern="0" baseline="-25000" dirty="0"/>
            </a:p>
          </p:txBody>
        </p:sp>
        <p:sp>
          <p:nvSpPr>
            <p:cNvPr id="72" name="PA-矩形 15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963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1</a:t>
              </a:r>
            </a:p>
          </p:txBody>
        </p:sp>
        <p:sp>
          <p:nvSpPr>
            <p:cNvPr id="73" name="PA-矩形 16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3187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2</a:t>
              </a:r>
            </a:p>
          </p:txBody>
        </p:sp>
        <p:sp>
          <p:nvSpPr>
            <p:cNvPr id="74" name="PA-矩形 17"/>
            <p:cNvSpPr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3403" y="3198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kern="0"/>
                <a:t>D</a:t>
              </a:r>
              <a:r>
                <a:rPr kumimoji="1" lang="en-US" altLang="zh-CN" sz="2400" b="1" kern="0" baseline="-25000"/>
                <a:t>3</a:t>
              </a:r>
            </a:p>
          </p:txBody>
        </p:sp>
        <p:sp>
          <p:nvSpPr>
            <p:cNvPr id="75" name="PA-矩形 18"/>
            <p:cNvSpPr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1659" y="3190"/>
              <a:ext cx="3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  <a:defRPr/>
              </a:pPr>
              <a:r>
                <a:rPr kumimoji="1" lang="en-US" altLang="zh-CN" sz="2400" b="1" i="1" kern="0"/>
                <a:t>CP</a:t>
              </a:r>
              <a:endParaRPr kumimoji="1" lang="en-US" altLang="zh-CN" sz="2400" b="1" kern="0" baseline="-25000"/>
            </a:p>
          </p:txBody>
        </p:sp>
      </p:grpSp>
      <p:sp>
        <p:nvSpPr>
          <p:cNvPr id="80" name="PA-文本框 2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63827" y="2996406"/>
            <a:ext cx="2125663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③   </a:t>
            </a:r>
            <a:r>
              <a:rPr lang="zh-CN" altLang="en-US" dirty="0"/>
              <a:t>画连线图</a:t>
            </a:r>
          </a:p>
        </p:txBody>
      </p:sp>
      <p:sp>
        <p:nvSpPr>
          <p:cNvPr id="81" name="PA-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32100" y="5029201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/>
              <a:t>   </a:t>
            </a:r>
            <a:r>
              <a:rPr kumimoji="1" lang="en-US" altLang="zh-CN" sz="2400" b="1" dirty="0"/>
              <a:t>CLK</a:t>
            </a:r>
            <a:endParaRPr kumimoji="1" lang="zh-CN" altLang="en-US" sz="2400" b="1" dirty="0"/>
          </a:p>
        </p:txBody>
      </p:sp>
      <p:grpSp>
        <p:nvGrpSpPr>
          <p:cNvPr id="3" name="PA-组合 25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5657853" y="3230565"/>
            <a:ext cx="1103313" cy="579438"/>
            <a:chOff x="2620" y="1587"/>
            <a:chExt cx="695" cy="365"/>
          </a:xfrm>
        </p:grpSpPr>
        <p:sp>
          <p:nvSpPr>
            <p:cNvPr id="83" name="PA-矩形 26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2620" y="1587"/>
              <a:ext cx="6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1" lang="zh-CN" altLang="en-US" sz="2400" b="1" kern="0" dirty="0">
                  <a:latin typeface="宋体" pitchFamily="2" charset="-122"/>
                </a:rPr>
                <a:t>输出端</a:t>
              </a:r>
            </a:p>
          </p:txBody>
        </p:sp>
        <p:sp>
          <p:nvSpPr>
            <p:cNvPr id="84" name="PA-AutoShape 27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 rot="5400000" flipV="1">
              <a:off x="2931" y="1768"/>
              <a:ext cx="96" cy="271"/>
            </a:xfrm>
            <a:prstGeom prst="leftBrace">
              <a:avLst>
                <a:gd name="adj1" fmla="val 84722"/>
                <a:gd name="adj2" fmla="val 50000"/>
              </a:avLst>
            </a:prstGeom>
            <a:noFill/>
            <a:ln w="19050">
              <a:solidFill>
                <a:srgbClr val="005286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5" name="PA-Line 28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693150" y="4068764"/>
            <a:ext cx="0" cy="2420937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0694" name="PA-文本框 3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35163" y="1519240"/>
            <a:ext cx="699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异步清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74LS161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六进制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计数器</a:t>
            </a:r>
          </a:p>
        </p:txBody>
      </p:sp>
      <p:sp>
        <p:nvSpPr>
          <p:cNvPr id="89" name="PA-文本框 3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63827" y="2055018"/>
            <a:ext cx="37306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①   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用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0110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作为清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代码</a:t>
            </a:r>
          </a:p>
        </p:txBody>
      </p:sp>
      <p:sp>
        <p:nvSpPr>
          <p:cNvPr id="91" name="PA-文本框 3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663826" y="2525712"/>
            <a:ext cx="429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②   </a:t>
            </a:r>
            <a:r>
              <a:rPr lang="zh-CN" altLang="en-US" dirty="0"/>
              <a:t>反馈清 </a:t>
            </a:r>
            <a:r>
              <a:rPr lang="en-US" altLang="zh-CN" dirty="0"/>
              <a:t>0 </a:t>
            </a:r>
            <a:r>
              <a:rPr lang="zh-CN" altLang="en-US" dirty="0"/>
              <a:t>函数</a:t>
            </a:r>
          </a:p>
        </p:txBody>
      </p:sp>
      <p:graphicFrame>
        <p:nvGraphicFramePr>
          <p:cNvPr id="92" name="PA-Object 5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5183983" y="2553493"/>
          <a:ext cx="1614488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9" imgW="888614" imgH="253890" progId="Equation.DSMT4">
                  <p:embed/>
                </p:oleObj>
              </mc:Choice>
              <mc:Fallback>
                <p:oleObj name="Equation" r:id="rId59" imgW="888614" imgH="253890" progId="Equation.DSMT4">
                  <p:embed/>
                  <p:pic>
                    <p:nvPicPr>
                      <p:cNvPr id="92" name="PA-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983" y="2553493"/>
                        <a:ext cx="1614488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PA-Line 3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5949950" y="3965575"/>
            <a:ext cx="1866900" cy="0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/>
          </a:p>
        </p:txBody>
      </p:sp>
      <p:grpSp>
        <p:nvGrpSpPr>
          <p:cNvPr id="5" name="PA-组合 37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3502026" y="4246563"/>
            <a:ext cx="758825" cy="635000"/>
            <a:chOff x="1262" y="2459"/>
            <a:chExt cx="478" cy="400"/>
          </a:xfrm>
        </p:grpSpPr>
        <p:sp>
          <p:nvSpPr>
            <p:cNvPr id="95" name="PA-Line 38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1484" y="2610"/>
              <a:ext cx="256" cy="0"/>
            </a:xfrm>
            <a:prstGeom prst="line">
              <a:avLst/>
            </a:prstGeom>
            <a:noFill/>
            <a:ln w="25400">
              <a:solidFill>
                <a:srgbClr val="005286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/>
            </a:p>
          </p:txBody>
        </p:sp>
        <p:sp>
          <p:nvSpPr>
            <p:cNvPr id="96" name="PA-Line 39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1732" y="2606"/>
              <a:ext cx="0" cy="253"/>
            </a:xfrm>
            <a:prstGeom prst="line">
              <a:avLst/>
            </a:prstGeom>
            <a:noFill/>
            <a:ln w="25400">
              <a:solidFill>
                <a:srgbClr val="005286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/>
            </a:p>
          </p:txBody>
        </p:sp>
        <p:sp>
          <p:nvSpPr>
            <p:cNvPr id="70693" name="PA-矩形 40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262" y="2459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</a:p>
          </p:txBody>
        </p:sp>
      </p:grpSp>
      <p:sp>
        <p:nvSpPr>
          <p:cNvPr id="98" name="PA-矩形 4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32426" y="6049963"/>
            <a:ext cx="33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99" name="PA-Line 42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6470650" y="4156075"/>
            <a:ext cx="1358900" cy="0"/>
          </a:xfrm>
          <a:prstGeom prst="line">
            <a:avLst/>
          </a:prstGeom>
          <a:noFill/>
          <a:ln w="25400" cap="flat" cmpd="sng" algn="ctr">
            <a:solidFill>
              <a:srgbClr val="00528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kern="0"/>
          </a:p>
        </p:txBody>
      </p:sp>
      <p:grpSp>
        <p:nvGrpSpPr>
          <p:cNvPr id="6" name="PA-组合 43"/>
          <p:cNvGrpSpPr>
            <a:grpSpLocks/>
          </p:cNvGrpSpPr>
          <p:nvPr>
            <p:custDataLst>
              <p:tags r:id="rId14"/>
            </p:custDataLst>
          </p:nvPr>
        </p:nvGrpSpPr>
        <p:grpSpPr bwMode="auto">
          <a:xfrm>
            <a:off x="5124450" y="6113463"/>
            <a:ext cx="3581400" cy="366712"/>
            <a:chOff x="2284" y="3587"/>
            <a:chExt cx="2256" cy="231"/>
          </a:xfrm>
        </p:grpSpPr>
        <p:sp>
          <p:nvSpPr>
            <p:cNvPr id="101" name="PA-Line 44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2284" y="3818"/>
              <a:ext cx="2256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PA-Line 45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V="1">
              <a:off x="2292" y="3587"/>
              <a:ext cx="0" cy="229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PA-组合 46"/>
          <p:cNvGrpSpPr>
            <a:grpSpLocks/>
          </p:cNvGrpSpPr>
          <p:nvPr>
            <p:custDataLst>
              <p:tags r:id="rId15"/>
            </p:custDataLst>
          </p:nvPr>
        </p:nvGrpSpPr>
        <p:grpSpPr bwMode="auto">
          <a:xfrm>
            <a:off x="7823200" y="3708404"/>
            <a:ext cx="882650" cy="528638"/>
            <a:chOff x="3984" y="2072"/>
            <a:chExt cx="556" cy="333"/>
          </a:xfrm>
        </p:grpSpPr>
        <p:sp>
          <p:nvSpPr>
            <p:cNvPr id="104" name="PA-矩形 4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84" y="2172"/>
              <a:ext cx="312" cy="233"/>
            </a:xfrm>
            <a:prstGeom prst="rect">
              <a:avLst/>
            </a:prstGeom>
            <a:noFill/>
            <a:ln w="38100" cap="flat" cmpd="sng" algn="ctr">
              <a:solidFill>
                <a:srgbClr val="00528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PA-椭圆 4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 flipH="1">
              <a:off x="4320" y="2203"/>
              <a:ext cx="82" cy="146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28575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PA-Line 4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4410" y="2298"/>
              <a:ext cx="130" cy="0"/>
            </a:xfrm>
            <a:prstGeom prst="line">
              <a:avLst/>
            </a:prstGeom>
            <a:noFill/>
            <a:ln w="25400" cap="flat" cmpd="sng" algn="ctr">
              <a:solidFill>
                <a:srgbClr val="00528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688" name="PA-矩形 50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4006" y="2072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528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&amp;</a:t>
              </a:r>
            </a:p>
          </p:txBody>
        </p:sp>
      </p:grpSp>
      <p:grpSp>
        <p:nvGrpSpPr>
          <p:cNvPr id="8" name="PA-组合 51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5753101" y="6045200"/>
            <a:ext cx="1546225" cy="457200"/>
            <a:chOff x="2678" y="3667"/>
            <a:chExt cx="974" cy="288"/>
          </a:xfrm>
        </p:grpSpPr>
        <p:sp>
          <p:nvSpPr>
            <p:cNvPr id="70681" name="PA-矩形 52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678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</a:p>
          </p:txBody>
        </p:sp>
        <p:sp>
          <p:nvSpPr>
            <p:cNvPr id="70682" name="PA-矩形 5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910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</a:p>
          </p:txBody>
        </p:sp>
        <p:sp>
          <p:nvSpPr>
            <p:cNvPr id="70683" name="PA-矩形 54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126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</a:p>
          </p:txBody>
        </p:sp>
        <p:sp>
          <p:nvSpPr>
            <p:cNvPr id="70684" name="PA-矩形 55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342" y="3667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/>
                <a:t>×</a:t>
              </a:r>
            </a:p>
          </p:txBody>
        </p:sp>
      </p:grpSp>
      <p:grpSp>
        <p:nvGrpSpPr>
          <p:cNvPr id="9" name="PA-组合 56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7780338" y="3725864"/>
            <a:ext cx="563562" cy="719137"/>
            <a:chOff x="5239" y="2387"/>
            <a:chExt cx="317" cy="453"/>
          </a:xfrm>
        </p:grpSpPr>
        <p:sp>
          <p:nvSpPr>
            <p:cNvPr id="114" name="PA-矩形 57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239" y="2387"/>
              <a:ext cx="317" cy="45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5" name="PA-AutoShape 58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239" y="2441"/>
              <a:ext cx="317" cy="318"/>
            </a:xfrm>
            <a:prstGeom prst="flowChartDelay">
              <a:avLst/>
            </a:prstGeom>
            <a:solidFill>
              <a:srgbClr val="FFFFFF"/>
            </a:solidFill>
            <a:ln w="22225">
              <a:solidFill>
                <a:srgbClr val="00528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5" name="PA-椭圆 5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451600" y="4100513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5286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6" name="PA-椭圆 55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07088" y="3913188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5286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7" name="PA-椭圆 56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210050" y="4454525"/>
            <a:ext cx="76200" cy="76200"/>
          </a:xfrm>
          <a:prstGeom prst="ellipse">
            <a:avLst/>
          </a:prstGeom>
          <a:solidFill>
            <a:srgbClr val="00528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9" name="PA-圆角矩形 1">
            <a:extLst>
              <a:ext uri="{FF2B5EF4-FFF2-40B4-BE49-F238E27FC236}">
                <a16:creationId xmlns:a16="http://schemas.microsoft.com/office/drawing/2014/main" id="{24F85F31-C9E6-43B7-8012-F4E2ADC4423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" name="PA-文本框 5">
            <a:extLst>
              <a:ext uri="{FF2B5EF4-FFF2-40B4-BE49-F238E27FC236}">
                <a16:creationId xmlns:a16="http://schemas.microsoft.com/office/drawing/2014/main" id="{79E2F476-C12D-43A1-81BC-E346602C73B9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B38897-91CC-D545-BBD0-79AAAEF34E6C}"/>
              </a:ext>
            </a:extLst>
          </p:cNvPr>
          <p:cNvSpPr txBox="1"/>
          <p:nvPr/>
        </p:nvSpPr>
        <p:spPr>
          <a:xfrm>
            <a:off x="2721255" y="49032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 autoUpdateAnimBg="0"/>
      <p:bldP spid="81" grpId="0" autoUpdateAnimBg="0"/>
      <p:bldP spid="70694" grpId="0"/>
      <p:bldP spid="89" grpId="0"/>
      <p:bldP spid="91" grpId="0" animBg="1" autoUpdateAnimBg="0"/>
      <p:bldP spid="98" grpId="0" autoUpdateAnimBg="0"/>
      <p:bldP spid="55" grpId="0" animBg="1"/>
      <p:bldP spid="56" grpId="0" animBg="1"/>
      <p:bldP spid="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圆角矩形标注 12"/>
          <p:cNvSpPr/>
          <p:nvPr>
            <p:custDataLst>
              <p:tags r:id="rId1"/>
            </p:custDataLst>
          </p:nvPr>
        </p:nvSpPr>
        <p:spPr bwMode="auto">
          <a:xfrm>
            <a:off x="1792514" y="4450960"/>
            <a:ext cx="1066800" cy="609600"/>
          </a:xfrm>
          <a:prstGeom prst="wedgeRoundRectCallout">
            <a:avLst>
              <a:gd name="adj1" fmla="val 86107"/>
              <a:gd name="adj2" fmla="val -39885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预置数？</a:t>
            </a:r>
          </a:p>
        </p:txBody>
      </p:sp>
      <p:sp>
        <p:nvSpPr>
          <p:cNvPr id="79877" name="PA-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17835" y="1944341"/>
            <a:ext cx="32768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）进位反馈置数法  </a:t>
            </a:r>
          </a:p>
        </p:txBody>
      </p:sp>
      <p:sp>
        <p:nvSpPr>
          <p:cNvPr id="74761" name="PA-矩形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6" name="PA-圆角矩形 1">
            <a:extLst>
              <a:ext uri="{FF2B5EF4-FFF2-40B4-BE49-F238E27FC236}">
                <a16:creationId xmlns:a16="http://schemas.microsoft.com/office/drawing/2014/main" id="{1D4E2DE6-05A3-4206-BA85-08A77F9E8E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>
            <a:extLst>
              <a:ext uri="{FF2B5EF4-FFF2-40B4-BE49-F238E27FC236}">
                <a16:creationId xmlns:a16="http://schemas.microsoft.com/office/drawing/2014/main" id="{3B989989-B7C9-4E3B-873B-B48F59F5AF9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  <p:sp>
        <p:nvSpPr>
          <p:cNvPr id="18" name="PA-文本框 5">
            <a:extLst>
              <a:ext uri="{FF2B5EF4-FFF2-40B4-BE49-F238E27FC236}">
                <a16:creationId xmlns:a16="http://schemas.microsoft.com/office/drawing/2014/main" id="{8D48397A-CBC2-458F-8042-580BDE464120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9" y="1357875"/>
            <a:ext cx="83864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</a:t>
            </a:r>
          </a:p>
        </p:txBody>
      </p:sp>
      <p:sp>
        <p:nvSpPr>
          <p:cNvPr id="79884" name="矩形 79883">
            <a:extLst>
              <a:ext uri="{FF2B5EF4-FFF2-40B4-BE49-F238E27FC236}">
                <a16:creationId xmlns:a16="http://schemas.microsoft.com/office/drawing/2014/main" id="{50E8944A-8384-A5B1-46D6-5AF702639FB2}"/>
              </a:ext>
            </a:extLst>
          </p:cNvPr>
          <p:cNvSpPr/>
          <p:nvPr/>
        </p:nvSpPr>
        <p:spPr>
          <a:xfrm>
            <a:off x="4774751" y="3246161"/>
            <a:ext cx="1898249" cy="32841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885" name="直接连接符 79884">
            <a:extLst>
              <a:ext uri="{FF2B5EF4-FFF2-40B4-BE49-F238E27FC236}">
                <a16:creationId xmlns:a16="http://schemas.microsoft.com/office/drawing/2014/main" id="{1E7E7FE1-F261-5E63-F4E6-70F9EF8CEF74}"/>
              </a:ext>
            </a:extLst>
          </p:cNvPr>
          <p:cNvCxnSpPr>
            <a:cxnSpLocks/>
          </p:cNvCxnSpPr>
          <p:nvPr/>
        </p:nvCxnSpPr>
        <p:spPr>
          <a:xfrm>
            <a:off x="4495503" y="3435661"/>
            <a:ext cx="2693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6" name="直接连接符 79885">
            <a:extLst>
              <a:ext uri="{FF2B5EF4-FFF2-40B4-BE49-F238E27FC236}">
                <a16:creationId xmlns:a16="http://schemas.microsoft.com/office/drawing/2014/main" id="{D5A7BBAF-82BF-F77E-36E1-F4E090212AEC}"/>
              </a:ext>
            </a:extLst>
          </p:cNvPr>
          <p:cNvCxnSpPr>
            <a:cxnSpLocks/>
          </p:cNvCxnSpPr>
          <p:nvPr/>
        </p:nvCxnSpPr>
        <p:spPr>
          <a:xfrm>
            <a:off x="3975766" y="3800603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7" name="直接连接符 79886">
            <a:extLst>
              <a:ext uri="{FF2B5EF4-FFF2-40B4-BE49-F238E27FC236}">
                <a16:creationId xmlns:a16="http://schemas.microsoft.com/office/drawing/2014/main" id="{7AC553AD-A2F9-332E-1A24-134D263E0017}"/>
              </a:ext>
            </a:extLst>
          </p:cNvPr>
          <p:cNvCxnSpPr>
            <a:cxnSpLocks/>
          </p:cNvCxnSpPr>
          <p:nvPr/>
        </p:nvCxnSpPr>
        <p:spPr>
          <a:xfrm>
            <a:off x="3975766" y="4165545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8" name="直接连接符 79887">
            <a:extLst>
              <a:ext uri="{FF2B5EF4-FFF2-40B4-BE49-F238E27FC236}">
                <a16:creationId xmlns:a16="http://schemas.microsoft.com/office/drawing/2014/main" id="{5606A3DD-387D-0C6A-8DDE-FED5754E271A}"/>
              </a:ext>
            </a:extLst>
          </p:cNvPr>
          <p:cNvCxnSpPr>
            <a:cxnSpLocks/>
          </p:cNvCxnSpPr>
          <p:nvPr/>
        </p:nvCxnSpPr>
        <p:spPr>
          <a:xfrm>
            <a:off x="3975766" y="4530487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9" name="直接连接符 79888">
            <a:extLst>
              <a:ext uri="{FF2B5EF4-FFF2-40B4-BE49-F238E27FC236}">
                <a16:creationId xmlns:a16="http://schemas.microsoft.com/office/drawing/2014/main" id="{B964DEDD-7077-49B5-7566-A81BBDDAB327}"/>
              </a:ext>
            </a:extLst>
          </p:cNvPr>
          <p:cNvCxnSpPr>
            <a:cxnSpLocks/>
          </p:cNvCxnSpPr>
          <p:nvPr/>
        </p:nvCxnSpPr>
        <p:spPr>
          <a:xfrm>
            <a:off x="3975766" y="4895429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90" name="直接连接符 79889">
            <a:extLst>
              <a:ext uri="{FF2B5EF4-FFF2-40B4-BE49-F238E27FC236}">
                <a16:creationId xmlns:a16="http://schemas.microsoft.com/office/drawing/2014/main" id="{642C5E84-FF09-376C-68D1-D25C015D1330}"/>
              </a:ext>
            </a:extLst>
          </p:cNvPr>
          <p:cNvCxnSpPr>
            <a:cxnSpLocks/>
          </p:cNvCxnSpPr>
          <p:nvPr/>
        </p:nvCxnSpPr>
        <p:spPr>
          <a:xfrm>
            <a:off x="4228555" y="5260371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891" name="文本框 79890">
            <a:extLst>
              <a:ext uri="{FF2B5EF4-FFF2-40B4-BE49-F238E27FC236}">
                <a16:creationId xmlns:a16="http://schemas.microsoft.com/office/drawing/2014/main" id="{584ECE99-439A-6D1C-30EF-BC209F5C3A1C}"/>
              </a:ext>
            </a:extLst>
          </p:cNvPr>
          <p:cNvSpPr txBox="1"/>
          <p:nvPr/>
        </p:nvSpPr>
        <p:spPr>
          <a:xfrm>
            <a:off x="4759471" y="3614256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79892" name="文本框 79891">
            <a:extLst>
              <a:ext uri="{FF2B5EF4-FFF2-40B4-BE49-F238E27FC236}">
                <a16:creationId xmlns:a16="http://schemas.microsoft.com/office/drawing/2014/main" id="{4ABC8B56-E6CD-AC69-2A89-EE41723D53BA}"/>
              </a:ext>
            </a:extLst>
          </p:cNvPr>
          <p:cNvSpPr txBox="1"/>
          <p:nvPr/>
        </p:nvSpPr>
        <p:spPr>
          <a:xfrm>
            <a:off x="4759471" y="3975832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79893" name="文本框 79892">
            <a:extLst>
              <a:ext uri="{FF2B5EF4-FFF2-40B4-BE49-F238E27FC236}">
                <a16:creationId xmlns:a16="http://schemas.microsoft.com/office/drawing/2014/main" id="{6071D6C7-C927-AE74-F7B3-9CB4173626CD}"/>
              </a:ext>
            </a:extLst>
          </p:cNvPr>
          <p:cNvSpPr txBox="1"/>
          <p:nvPr/>
        </p:nvSpPr>
        <p:spPr>
          <a:xfrm>
            <a:off x="4759471" y="4337408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79894" name="文本框 79893">
            <a:extLst>
              <a:ext uri="{FF2B5EF4-FFF2-40B4-BE49-F238E27FC236}">
                <a16:creationId xmlns:a16="http://schemas.microsoft.com/office/drawing/2014/main" id="{E8B35A0D-6BA1-B3D1-DB81-8877FEF42589}"/>
              </a:ext>
            </a:extLst>
          </p:cNvPr>
          <p:cNvSpPr txBox="1"/>
          <p:nvPr/>
        </p:nvSpPr>
        <p:spPr>
          <a:xfrm>
            <a:off x="4759471" y="4698984"/>
            <a:ext cx="65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79895" name="文本框 79894">
            <a:extLst>
              <a:ext uri="{FF2B5EF4-FFF2-40B4-BE49-F238E27FC236}">
                <a16:creationId xmlns:a16="http://schemas.microsoft.com/office/drawing/2014/main" id="{962FF446-FC33-4B35-E18A-E7D289187D15}"/>
              </a:ext>
            </a:extLst>
          </p:cNvPr>
          <p:cNvSpPr txBox="1"/>
          <p:nvPr/>
        </p:nvSpPr>
        <p:spPr>
          <a:xfrm>
            <a:off x="4759471" y="5060560"/>
            <a:ext cx="10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ENT</a:t>
            </a:r>
            <a:endParaRPr lang="zh-CN" altLang="en-US" sz="2000" dirty="0"/>
          </a:p>
        </p:txBody>
      </p:sp>
      <p:sp>
        <p:nvSpPr>
          <p:cNvPr id="79896" name="文本框 79895">
            <a:extLst>
              <a:ext uri="{FF2B5EF4-FFF2-40B4-BE49-F238E27FC236}">
                <a16:creationId xmlns:a16="http://schemas.microsoft.com/office/drawing/2014/main" id="{B3F96EF7-E6DB-0A19-8BB3-B08D33D43114}"/>
              </a:ext>
            </a:extLst>
          </p:cNvPr>
          <p:cNvSpPr txBox="1"/>
          <p:nvPr/>
        </p:nvSpPr>
        <p:spPr>
          <a:xfrm>
            <a:off x="4759471" y="5422136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ENP</a:t>
            </a:r>
            <a:endParaRPr lang="zh-CN" altLang="en-US" sz="2000" dirty="0"/>
          </a:p>
        </p:txBody>
      </p:sp>
      <p:sp>
        <p:nvSpPr>
          <p:cNvPr id="79897" name="椭圆 79896">
            <a:extLst>
              <a:ext uri="{FF2B5EF4-FFF2-40B4-BE49-F238E27FC236}">
                <a16:creationId xmlns:a16="http://schemas.microsoft.com/office/drawing/2014/main" id="{B2D8BF38-8FFF-0DC7-E594-B2F8859AD001}"/>
              </a:ext>
            </a:extLst>
          </p:cNvPr>
          <p:cNvSpPr/>
          <p:nvPr/>
        </p:nvSpPr>
        <p:spPr>
          <a:xfrm>
            <a:off x="4669446" y="3386493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898" name="直接连接符 79897">
            <a:extLst>
              <a:ext uri="{FF2B5EF4-FFF2-40B4-BE49-F238E27FC236}">
                <a16:creationId xmlns:a16="http://schemas.microsoft.com/office/drawing/2014/main" id="{F3CFE610-6D97-7BD4-C6D5-4B8A7664E488}"/>
              </a:ext>
            </a:extLst>
          </p:cNvPr>
          <p:cNvCxnSpPr>
            <a:cxnSpLocks/>
          </p:cNvCxnSpPr>
          <p:nvPr/>
        </p:nvCxnSpPr>
        <p:spPr>
          <a:xfrm flipH="1">
            <a:off x="6673000" y="4385743"/>
            <a:ext cx="14434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99" name="直接连接符 79898">
            <a:extLst>
              <a:ext uri="{FF2B5EF4-FFF2-40B4-BE49-F238E27FC236}">
                <a16:creationId xmlns:a16="http://schemas.microsoft.com/office/drawing/2014/main" id="{04BCDB3E-4A12-DE84-E1F9-1C66CCF5124D}"/>
              </a:ext>
            </a:extLst>
          </p:cNvPr>
          <p:cNvCxnSpPr>
            <a:cxnSpLocks/>
          </p:cNvCxnSpPr>
          <p:nvPr/>
        </p:nvCxnSpPr>
        <p:spPr>
          <a:xfrm flipH="1">
            <a:off x="6673000" y="4795653"/>
            <a:ext cx="14434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0" name="直接连接符 79899">
            <a:extLst>
              <a:ext uri="{FF2B5EF4-FFF2-40B4-BE49-F238E27FC236}">
                <a16:creationId xmlns:a16="http://schemas.microsoft.com/office/drawing/2014/main" id="{CAB12E63-4DF5-BFC0-1C7C-1C94771A6AFD}"/>
              </a:ext>
            </a:extLst>
          </p:cNvPr>
          <p:cNvCxnSpPr>
            <a:cxnSpLocks/>
          </p:cNvCxnSpPr>
          <p:nvPr/>
        </p:nvCxnSpPr>
        <p:spPr>
          <a:xfrm flipH="1">
            <a:off x="6673001" y="5615474"/>
            <a:ext cx="9571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1" name="直接连接符 79900">
            <a:extLst>
              <a:ext uri="{FF2B5EF4-FFF2-40B4-BE49-F238E27FC236}">
                <a16:creationId xmlns:a16="http://schemas.microsoft.com/office/drawing/2014/main" id="{0AC2F4FD-8553-0BFA-03EA-7590D012824F}"/>
              </a:ext>
            </a:extLst>
          </p:cNvPr>
          <p:cNvCxnSpPr>
            <a:cxnSpLocks/>
          </p:cNvCxnSpPr>
          <p:nvPr/>
        </p:nvCxnSpPr>
        <p:spPr>
          <a:xfrm flipH="1">
            <a:off x="6673000" y="5205563"/>
            <a:ext cx="14434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2" name="直接连接符 79901">
            <a:extLst>
              <a:ext uri="{FF2B5EF4-FFF2-40B4-BE49-F238E27FC236}">
                <a16:creationId xmlns:a16="http://schemas.microsoft.com/office/drawing/2014/main" id="{88460AF0-F169-7E97-D173-31ED5F23FE69}"/>
              </a:ext>
            </a:extLst>
          </p:cNvPr>
          <p:cNvCxnSpPr>
            <a:cxnSpLocks/>
          </p:cNvCxnSpPr>
          <p:nvPr/>
        </p:nvCxnSpPr>
        <p:spPr>
          <a:xfrm>
            <a:off x="6673000" y="3975832"/>
            <a:ext cx="14434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07" name="文本框 79906">
            <a:extLst>
              <a:ext uri="{FF2B5EF4-FFF2-40B4-BE49-F238E27FC236}">
                <a16:creationId xmlns:a16="http://schemas.microsoft.com/office/drawing/2014/main" id="{89F3817E-710C-E2D2-4C56-6931EBD8D2DF}"/>
              </a:ext>
            </a:extLst>
          </p:cNvPr>
          <p:cNvSpPr txBox="1"/>
          <p:nvPr/>
        </p:nvSpPr>
        <p:spPr>
          <a:xfrm>
            <a:off x="4191469" y="6333942"/>
            <a:ext cx="81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79908" name="文本框 79907">
            <a:extLst>
              <a:ext uri="{FF2B5EF4-FFF2-40B4-BE49-F238E27FC236}">
                <a16:creationId xmlns:a16="http://schemas.microsoft.com/office/drawing/2014/main" id="{2BBC2D88-CCA0-79E2-A566-1ACA532E14A4}"/>
              </a:ext>
            </a:extLst>
          </p:cNvPr>
          <p:cNvSpPr txBox="1"/>
          <p:nvPr/>
        </p:nvSpPr>
        <p:spPr>
          <a:xfrm>
            <a:off x="6143837" y="3783255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QA</a:t>
            </a:r>
            <a:endParaRPr lang="zh-CN" altLang="en-US" sz="2000" dirty="0"/>
          </a:p>
        </p:txBody>
      </p:sp>
      <p:sp>
        <p:nvSpPr>
          <p:cNvPr id="79909" name="文本框 79908">
            <a:extLst>
              <a:ext uri="{FF2B5EF4-FFF2-40B4-BE49-F238E27FC236}">
                <a16:creationId xmlns:a16="http://schemas.microsoft.com/office/drawing/2014/main" id="{D36FC277-BFE2-3E5D-F4D4-A04C6860A27F}"/>
              </a:ext>
            </a:extLst>
          </p:cNvPr>
          <p:cNvSpPr txBox="1"/>
          <p:nvPr/>
        </p:nvSpPr>
        <p:spPr>
          <a:xfrm>
            <a:off x="6143837" y="4189700"/>
            <a:ext cx="60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QB</a:t>
            </a:r>
            <a:endParaRPr lang="zh-CN" altLang="en-US" sz="2000" dirty="0"/>
          </a:p>
        </p:txBody>
      </p:sp>
      <p:sp>
        <p:nvSpPr>
          <p:cNvPr id="79910" name="文本框 79909">
            <a:extLst>
              <a:ext uri="{FF2B5EF4-FFF2-40B4-BE49-F238E27FC236}">
                <a16:creationId xmlns:a16="http://schemas.microsoft.com/office/drawing/2014/main" id="{7EAA9659-2BD8-798E-CA95-8761B92E8844}"/>
              </a:ext>
            </a:extLst>
          </p:cNvPr>
          <p:cNvSpPr txBox="1"/>
          <p:nvPr/>
        </p:nvSpPr>
        <p:spPr>
          <a:xfrm>
            <a:off x="6143838" y="4596145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QC</a:t>
            </a:r>
            <a:endParaRPr lang="zh-CN" altLang="en-US" sz="2000" dirty="0"/>
          </a:p>
        </p:txBody>
      </p:sp>
      <p:sp>
        <p:nvSpPr>
          <p:cNvPr id="79911" name="文本框 79910">
            <a:extLst>
              <a:ext uri="{FF2B5EF4-FFF2-40B4-BE49-F238E27FC236}">
                <a16:creationId xmlns:a16="http://schemas.microsoft.com/office/drawing/2014/main" id="{79D6E53E-6EF3-8113-4EBC-B5EB4C9ACB82}"/>
              </a:ext>
            </a:extLst>
          </p:cNvPr>
          <p:cNvSpPr txBox="1"/>
          <p:nvPr/>
        </p:nvSpPr>
        <p:spPr>
          <a:xfrm>
            <a:off x="6037301" y="5409035"/>
            <a:ext cx="77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RCO</a:t>
            </a:r>
            <a:endParaRPr lang="zh-CN" altLang="en-US" sz="2000" dirty="0"/>
          </a:p>
        </p:txBody>
      </p:sp>
      <p:sp>
        <p:nvSpPr>
          <p:cNvPr id="79912" name="文本框 79911">
            <a:extLst>
              <a:ext uri="{FF2B5EF4-FFF2-40B4-BE49-F238E27FC236}">
                <a16:creationId xmlns:a16="http://schemas.microsoft.com/office/drawing/2014/main" id="{7393A222-4C9A-F439-15FF-83E5CB5878AC}"/>
              </a:ext>
            </a:extLst>
          </p:cNvPr>
          <p:cNvSpPr txBox="1"/>
          <p:nvPr/>
        </p:nvSpPr>
        <p:spPr>
          <a:xfrm>
            <a:off x="6143838" y="5002590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QD</a:t>
            </a:r>
            <a:endParaRPr lang="zh-CN" altLang="en-US" sz="2000" dirty="0"/>
          </a:p>
        </p:txBody>
      </p:sp>
      <p:sp>
        <p:nvSpPr>
          <p:cNvPr id="79913" name="文本框 79912">
            <a:extLst>
              <a:ext uri="{FF2B5EF4-FFF2-40B4-BE49-F238E27FC236}">
                <a16:creationId xmlns:a16="http://schemas.microsoft.com/office/drawing/2014/main" id="{9BF6AED3-6D2A-2F32-8C51-EBB240AE9D94}"/>
              </a:ext>
            </a:extLst>
          </p:cNvPr>
          <p:cNvSpPr txBox="1"/>
          <p:nvPr/>
        </p:nvSpPr>
        <p:spPr>
          <a:xfrm>
            <a:off x="5166897" y="364724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74LS161</a:t>
            </a:r>
            <a:endParaRPr lang="zh-CN" altLang="en-US" dirty="0"/>
          </a:p>
        </p:txBody>
      </p:sp>
      <p:cxnSp>
        <p:nvCxnSpPr>
          <p:cNvPr id="79914" name="直接连接符 79913">
            <a:extLst>
              <a:ext uri="{FF2B5EF4-FFF2-40B4-BE49-F238E27FC236}">
                <a16:creationId xmlns:a16="http://schemas.microsoft.com/office/drawing/2014/main" id="{62362BB8-3775-C60C-C56F-14CD702D88E6}"/>
              </a:ext>
            </a:extLst>
          </p:cNvPr>
          <p:cNvCxnSpPr>
            <a:cxnSpLocks/>
          </p:cNvCxnSpPr>
          <p:nvPr/>
        </p:nvCxnSpPr>
        <p:spPr>
          <a:xfrm>
            <a:off x="4228555" y="5625313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15" name="直接连接符 79914">
            <a:extLst>
              <a:ext uri="{FF2B5EF4-FFF2-40B4-BE49-F238E27FC236}">
                <a16:creationId xmlns:a16="http://schemas.microsoft.com/office/drawing/2014/main" id="{F0425FC8-EEB4-1D0F-4B0B-4FD3B946F02B}"/>
              </a:ext>
            </a:extLst>
          </p:cNvPr>
          <p:cNvCxnSpPr>
            <a:cxnSpLocks/>
          </p:cNvCxnSpPr>
          <p:nvPr/>
        </p:nvCxnSpPr>
        <p:spPr>
          <a:xfrm>
            <a:off x="3878302" y="5990255"/>
            <a:ext cx="8865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16" name="直接连接符 79915">
            <a:extLst>
              <a:ext uri="{FF2B5EF4-FFF2-40B4-BE49-F238E27FC236}">
                <a16:creationId xmlns:a16="http://schemas.microsoft.com/office/drawing/2014/main" id="{850B0BFE-7E91-5E02-ACEA-012E7AE5C0F7}"/>
              </a:ext>
            </a:extLst>
          </p:cNvPr>
          <p:cNvCxnSpPr>
            <a:cxnSpLocks/>
          </p:cNvCxnSpPr>
          <p:nvPr/>
        </p:nvCxnSpPr>
        <p:spPr>
          <a:xfrm>
            <a:off x="4228555" y="6355197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17" name="椭圆 79916">
            <a:extLst>
              <a:ext uri="{FF2B5EF4-FFF2-40B4-BE49-F238E27FC236}">
                <a16:creationId xmlns:a16="http://schemas.microsoft.com/office/drawing/2014/main" id="{55340750-657B-704B-0ADF-0D09042B0382}"/>
              </a:ext>
            </a:extLst>
          </p:cNvPr>
          <p:cNvSpPr/>
          <p:nvPr/>
        </p:nvSpPr>
        <p:spPr>
          <a:xfrm>
            <a:off x="4678216" y="5943292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918" name="文本框 79917">
            <a:extLst>
              <a:ext uri="{FF2B5EF4-FFF2-40B4-BE49-F238E27FC236}">
                <a16:creationId xmlns:a16="http://schemas.microsoft.com/office/drawing/2014/main" id="{5F34EBFD-85D8-1D8A-D866-4D3460AF3C5E}"/>
              </a:ext>
            </a:extLst>
          </p:cNvPr>
          <p:cNvSpPr txBox="1"/>
          <p:nvPr/>
        </p:nvSpPr>
        <p:spPr>
          <a:xfrm>
            <a:off x="4759471" y="5783712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CLRN</a:t>
            </a:r>
            <a:endParaRPr lang="zh-CN" altLang="en-US" sz="2000" dirty="0"/>
          </a:p>
        </p:txBody>
      </p:sp>
      <p:sp>
        <p:nvSpPr>
          <p:cNvPr id="79919" name="文本框 79918">
            <a:extLst>
              <a:ext uri="{FF2B5EF4-FFF2-40B4-BE49-F238E27FC236}">
                <a16:creationId xmlns:a16="http://schemas.microsoft.com/office/drawing/2014/main" id="{7852AA3C-A010-30C3-73F7-A71786A6A346}"/>
              </a:ext>
            </a:extLst>
          </p:cNvPr>
          <p:cNvSpPr txBox="1"/>
          <p:nvPr/>
        </p:nvSpPr>
        <p:spPr>
          <a:xfrm>
            <a:off x="4759471" y="6145285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79920" name="文本框 79919">
            <a:extLst>
              <a:ext uri="{FF2B5EF4-FFF2-40B4-BE49-F238E27FC236}">
                <a16:creationId xmlns:a16="http://schemas.microsoft.com/office/drawing/2014/main" id="{7983EE3D-2AF6-FDA8-CAE3-6F70250869A3}"/>
              </a:ext>
            </a:extLst>
          </p:cNvPr>
          <p:cNvSpPr txBox="1"/>
          <p:nvPr/>
        </p:nvSpPr>
        <p:spPr>
          <a:xfrm>
            <a:off x="4759471" y="3252680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LDN</a:t>
            </a:r>
            <a:endParaRPr lang="zh-CN" altLang="en-US" sz="2000" dirty="0"/>
          </a:p>
        </p:txBody>
      </p:sp>
      <p:cxnSp>
        <p:nvCxnSpPr>
          <p:cNvPr id="79924" name="直接连接符 79923">
            <a:extLst>
              <a:ext uri="{FF2B5EF4-FFF2-40B4-BE49-F238E27FC236}">
                <a16:creationId xmlns:a16="http://schemas.microsoft.com/office/drawing/2014/main" id="{ED8C1C01-2BD3-B1CD-95DC-043BA399F565}"/>
              </a:ext>
            </a:extLst>
          </p:cNvPr>
          <p:cNvCxnSpPr>
            <a:cxnSpLocks/>
            <a:stCxn id="74759" idx="4"/>
          </p:cNvCxnSpPr>
          <p:nvPr/>
        </p:nvCxnSpPr>
        <p:spPr>
          <a:xfrm flipV="1">
            <a:off x="4224917" y="5223021"/>
            <a:ext cx="0" cy="805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25" name="直接连接符 79924">
            <a:extLst>
              <a:ext uri="{FF2B5EF4-FFF2-40B4-BE49-F238E27FC236}">
                <a16:creationId xmlns:a16="http://schemas.microsoft.com/office/drawing/2014/main" id="{96F4921A-15CA-E9E5-1D1B-27E090E3073D}"/>
              </a:ext>
            </a:extLst>
          </p:cNvPr>
          <p:cNvCxnSpPr>
            <a:cxnSpLocks/>
          </p:cNvCxnSpPr>
          <p:nvPr/>
        </p:nvCxnSpPr>
        <p:spPr>
          <a:xfrm flipV="1">
            <a:off x="3882908" y="5783712"/>
            <a:ext cx="0" cy="206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26" name="直接连接符 79925">
            <a:extLst>
              <a:ext uri="{FF2B5EF4-FFF2-40B4-BE49-F238E27FC236}">
                <a16:creationId xmlns:a16="http://schemas.microsoft.com/office/drawing/2014/main" id="{89A23214-E352-5F58-F908-D03EAA57584D}"/>
              </a:ext>
            </a:extLst>
          </p:cNvPr>
          <p:cNvCxnSpPr>
            <a:cxnSpLocks/>
          </p:cNvCxnSpPr>
          <p:nvPr/>
        </p:nvCxnSpPr>
        <p:spPr>
          <a:xfrm>
            <a:off x="3694194" y="5794992"/>
            <a:ext cx="3744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27" name="文本框 79926">
            <a:extLst>
              <a:ext uri="{FF2B5EF4-FFF2-40B4-BE49-F238E27FC236}">
                <a16:creationId xmlns:a16="http://schemas.microsoft.com/office/drawing/2014/main" id="{400151A9-E0E4-93A4-1208-04AD4EAC2E57}"/>
              </a:ext>
            </a:extLst>
          </p:cNvPr>
          <p:cNvSpPr txBox="1"/>
          <p:nvPr/>
        </p:nvSpPr>
        <p:spPr>
          <a:xfrm>
            <a:off x="3558854" y="5430573"/>
            <a:ext cx="56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Vcc</a:t>
            </a:r>
            <a:endParaRPr lang="zh-CN" altLang="en-US" sz="2000" i="1" dirty="0"/>
          </a:p>
        </p:txBody>
      </p:sp>
      <p:sp>
        <p:nvSpPr>
          <p:cNvPr id="79928" name="椭圆 79927">
            <a:extLst>
              <a:ext uri="{FF2B5EF4-FFF2-40B4-BE49-F238E27FC236}">
                <a16:creationId xmlns:a16="http://schemas.microsoft.com/office/drawing/2014/main" id="{99E607B8-83C6-E206-AB85-A0A15920BFEA}"/>
              </a:ext>
            </a:extLst>
          </p:cNvPr>
          <p:cNvSpPr/>
          <p:nvPr/>
        </p:nvSpPr>
        <p:spPr>
          <a:xfrm>
            <a:off x="4190946" y="5589893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929" name="文本框 79928">
            <a:extLst>
              <a:ext uri="{FF2B5EF4-FFF2-40B4-BE49-F238E27FC236}">
                <a16:creationId xmlns:a16="http://schemas.microsoft.com/office/drawing/2014/main" id="{AC9A36A1-FC1F-E8A8-60EC-4B6AFD27274E}"/>
              </a:ext>
            </a:extLst>
          </p:cNvPr>
          <p:cNvSpPr txBox="1"/>
          <p:nvPr/>
        </p:nvSpPr>
        <p:spPr>
          <a:xfrm>
            <a:off x="6654851" y="3611490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Q[0]</a:t>
            </a:r>
            <a:endParaRPr lang="zh-CN" altLang="en-US" sz="2000" dirty="0"/>
          </a:p>
        </p:txBody>
      </p:sp>
      <p:sp>
        <p:nvSpPr>
          <p:cNvPr id="79930" name="文本框 79929">
            <a:extLst>
              <a:ext uri="{FF2B5EF4-FFF2-40B4-BE49-F238E27FC236}">
                <a16:creationId xmlns:a16="http://schemas.microsoft.com/office/drawing/2014/main" id="{BBA11CFC-1678-6D63-EFD8-E4C0FFDA3A8F}"/>
              </a:ext>
            </a:extLst>
          </p:cNvPr>
          <p:cNvSpPr txBox="1"/>
          <p:nvPr/>
        </p:nvSpPr>
        <p:spPr>
          <a:xfrm>
            <a:off x="6654851" y="4015297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Q[1]</a:t>
            </a:r>
            <a:endParaRPr lang="zh-CN" altLang="en-US" sz="2000" dirty="0"/>
          </a:p>
        </p:txBody>
      </p:sp>
      <p:sp>
        <p:nvSpPr>
          <p:cNvPr id="79931" name="文本框 79930">
            <a:extLst>
              <a:ext uri="{FF2B5EF4-FFF2-40B4-BE49-F238E27FC236}">
                <a16:creationId xmlns:a16="http://schemas.microsoft.com/office/drawing/2014/main" id="{64E1785A-BE0F-EF50-2749-826F5A5B3C95}"/>
              </a:ext>
            </a:extLst>
          </p:cNvPr>
          <p:cNvSpPr txBox="1"/>
          <p:nvPr/>
        </p:nvSpPr>
        <p:spPr>
          <a:xfrm>
            <a:off x="6654851" y="4419104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Q[2]</a:t>
            </a:r>
            <a:endParaRPr lang="zh-CN" altLang="en-US" sz="2000" dirty="0"/>
          </a:p>
        </p:txBody>
      </p:sp>
      <p:sp>
        <p:nvSpPr>
          <p:cNvPr id="79932" name="文本框 79931">
            <a:extLst>
              <a:ext uri="{FF2B5EF4-FFF2-40B4-BE49-F238E27FC236}">
                <a16:creationId xmlns:a16="http://schemas.microsoft.com/office/drawing/2014/main" id="{7FDE2A76-1DA9-869F-649D-CA8CDC28A4B3}"/>
              </a:ext>
            </a:extLst>
          </p:cNvPr>
          <p:cNvSpPr txBox="1"/>
          <p:nvPr/>
        </p:nvSpPr>
        <p:spPr>
          <a:xfrm>
            <a:off x="6654851" y="4822911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Q[3]</a:t>
            </a:r>
            <a:endParaRPr lang="zh-CN" altLang="en-US" sz="2000" dirty="0"/>
          </a:p>
        </p:txBody>
      </p:sp>
      <p:grpSp>
        <p:nvGrpSpPr>
          <p:cNvPr id="74772" name="组合 74771">
            <a:extLst>
              <a:ext uri="{FF2B5EF4-FFF2-40B4-BE49-F238E27FC236}">
                <a16:creationId xmlns:a16="http://schemas.microsoft.com/office/drawing/2014/main" id="{D10E382A-8194-D34B-634B-646E22CE53E7}"/>
              </a:ext>
            </a:extLst>
          </p:cNvPr>
          <p:cNvGrpSpPr/>
          <p:nvPr/>
        </p:nvGrpSpPr>
        <p:grpSpPr>
          <a:xfrm>
            <a:off x="4495503" y="2778339"/>
            <a:ext cx="3134627" cy="2846974"/>
            <a:chOff x="4495503" y="2778339"/>
            <a:chExt cx="3134627" cy="2846974"/>
          </a:xfrm>
        </p:grpSpPr>
        <p:cxnSp>
          <p:nvCxnSpPr>
            <p:cNvPr id="79903" name="直接连接符 79902">
              <a:extLst>
                <a:ext uri="{FF2B5EF4-FFF2-40B4-BE49-F238E27FC236}">
                  <a16:creationId xmlns:a16="http://schemas.microsoft.com/office/drawing/2014/main" id="{B3D55F72-E0C3-5182-662A-0066C43F1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503" y="3059548"/>
              <a:ext cx="2888" cy="3852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904" name="直接连接符 79903">
              <a:extLst>
                <a:ext uri="{FF2B5EF4-FFF2-40B4-BE49-F238E27FC236}">
                  <a16:creationId xmlns:a16="http://schemas.microsoft.com/office/drawing/2014/main" id="{ACF871A0-8AB2-B0D7-2987-F08D76B17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0130" y="3056623"/>
              <a:ext cx="0" cy="256869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921" name="直接连接符 79920">
              <a:extLst>
                <a:ext uri="{FF2B5EF4-FFF2-40B4-BE49-F238E27FC236}">
                  <a16:creationId xmlns:a16="http://schemas.microsoft.com/office/drawing/2014/main" id="{C4A92A2D-E4F9-C32C-6FA9-F4509041B5F1}"/>
                </a:ext>
              </a:extLst>
            </p:cNvPr>
            <p:cNvCxnSpPr>
              <a:cxnSpLocks/>
            </p:cNvCxnSpPr>
            <p:nvPr/>
          </p:nvCxnSpPr>
          <p:spPr>
            <a:xfrm>
              <a:off x="4496701" y="3061540"/>
              <a:ext cx="31334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9933" name="组合 79932">
              <a:extLst>
                <a:ext uri="{FF2B5EF4-FFF2-40B4-BE49-F238E27FC236}">
                  <a16:creationId xmlns:a16="http://schemas.microsoft.com/office/drawing/2014/main" id="{4E6D919F-CAB4-2846-B7FC-A0FA6FADF182}"/>
                </a:ext>
              </a:extLst>
            </p:cNvPr>
            <p:cNvGrpSpPr/>
            <p:nvPr/>
          </p:nvGrpSpPr>
          <p:grpSpPr>
            <a:xfrm>
              <a:off x="6810966" y="2778339"/>
              <a:ext cx="601446" cy="566402"/>
              <a:chOff x="4606378" y="3561891"/>
              <a:chExt cx="598437" cy="563568"/>
            </a:xfrm>
            <a:solidFill>
              <a:schemeClr val="bg1"/>
            </a:solidFill>
          </p:grpSpPr>
          <p:sp>
            <p:nvSpPr>
              <p:cNvPr id="79934" name="等腰三角形 79933">
                <a:extLst>
                  <a:ext uri="{FF2B5EF4-FFF2-40B4-BE49-F238E27FC236}">
                    <a16:creationId xmlns:a16="http://schemas.microsoft.com/office/drawing/2014/main" id="{64E8E79B-BB13-5136-0B64-53656CC7D9B7}"/>
                  </a:ext>
                </a:extLst>
              </p:cNvPr>
              <p:cNvSpPr/>
              <p:nvPr/>
            </p:nvSpPr>
            <p:spPr>
              <a:xfrm rot="16200000">
                <a:off x="4680114" y="3600757"/>
                <a:ext cx="563568" cy="485835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79935" name="椭圆 79934">
                <a:extLst>
                  <a:ext uri="{FF2B5EF4-FFF2-40B4-BE49-F238E27FC236}">
                    <a16:creationId xmlns:a16="http://schemas.microsoft.com/office/drawing/2014/main" id="{6D422B1B-7781-AB1A-9AE2-CCA3C7A450A6}"/>
                  </a:ext>
                </a:extLst>
              </p:cNvPr>
              <p:cNvSpPr/>
              <p:nvPr/>
            </p:nvSpPr>
            <p:spPr>
              <a:xfrm>
                <a:off x="4606378" y="3792223"/>
                <a:ext cx="112601" cy="112601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p:grpSp>
      </p:grpSp>
      <p:sp>
        <p:nvSpPr>
          <p:cNvPr id="74758" name="椭圆 74757">
            <a:extLst>
              <a:ext uri="{FF2B5EF4-FFF2-40B4-BE49-F238E27FC236}">
                <a16:creationId xmlns:a16="http://schemas.microsoft.com/office/drawing/2014/main" id="{922324C3-7150-657B-160F-8265CC4FB144}"/>
              </a:ext>
            </a:extLst>
          </p:cNvPr>
          <p:cNvSpPr/>
          <p:nvPr/>
        </p:nvSpPr>
        <p:spPr>
          <a:xfrm>
            <a:off x="4189485" y="5214514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59" name="椭圆 74758">
            <a:extLst>
              <a:ext uri="{FF2B5EF4-FFF2-40B4-BE49-F238E27FC236}">
                <a16:creationId xmlns:a16="http://schemas.microsoft.com/office/drawing/2014/main" id="{CDDDBEFC-322E-2DEB-0355-609AAA18E8BC}"/>
              </a:ext>
            </a:extLst>
          </p:cNvPr>
          <p:cNvSpPr/>
          <p:nvPr/>
        </p:nvSpPr>
        <p:spPr>
          <a:xfrm>
            <a:off x="4185866" y="5950180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69" name="PA-文本框 30">
            <a:extLst>
              <a:ext uri="{FF2B5EF4-FFF2-40B4-BE49-F238E27FC236}">
                <a16:creationId xmlns:a16="http://schemas.microsoft.com/office/drawing/2014/main" id="{147F9014-34CF-15BB-EA3F-791BD673F33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20155" y="1840116"/>
            <a:ext cx="67449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用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ECO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进位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的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74LS161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构成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六进制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计数器</a:t>
            </a:r>
          </a:p>
        </p:txBody>
      </p:sp>
      <p:sp>
        <p:nvSpPr>
          <p:cNvPr id="74771" name="文本框 74770">
            <a:extLst>
              <a:ext uri="{FF2B5EF4-FFF2-40B4-BE49-F238E27FC236}">
                <a16:creationId xmlns:a16="http://schemas.microsoft.com/office/drawing/2014/main" id="{8FD3158C-393F-A75A-7112-86812455B6EB}"/>
              </a:ext>
            </a:extLst>
          </p:cNvPr>
          <p:cNvSpPr txBox="1"/>
          <p:nvPr/>
        </p:nvSpPr>
        <p:spPr>
          <a:xfrm>
            <a:off x="2721255" y="49032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  <p:sp>
        <p:nvSpPr>
          <p:cNvPr id="74773" name="文本框 74772">
            <a:extLst>
              <a:ext uri="{FF2B5EF4-FFF2-40B4-BE49-F238E27FC236}">
                <a16:creationId xmlns:a16="http://schemas.microsoft.com/office/drawing/2014/main" id="{BEF0EB4D-5CAF-168C-A218-76FF959AE6E6}"/>
              </a:ext>
            </a:extLst>
          </p:cNvPr>
          <p:cNvSpPr txBox="1"/>
          <p:nvPr/>
        </p:nvSpPr>
        <p:spPr>
          <a:xfrm>
            <a:off x="9013371" y="3983310"/>
            <a:ext cx="2675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15-6+1=10</a:t>
            </a:r>
          </a:p>
          <a:p>
            <a:endParaRPr lang="en-US" altLang="zh-CN" sz="2400" b="1" dirty="0"/>
          </a:p>
          <a:p>
            <a:r>
              <a:rPr lang="zh-CN" altLang="en-US" sz="2400" b="1" dirty="0"/>
              <a:t>有效状态：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→</a:t>
            </a:r>
            <a:r>
              <a:rPr lang="en-US" altLang="zh-CN" sz="2400" b="1" dirty="0"/>
              <a:t>15</a:t>
            </a:r>
            <a:endParaRPr lang="zh-CN" altLang="en-US" sz="2400" b="1" dirty="0"/>
          </a:p>
        </p:txBody>
      </p:sp>
      <p:sp>
        <p:nvSpPr>
          <p:cNvPr id="74774" name="文本框 74773">
            <a:extLst>
              <a:ext uri="{FF2B5EF4-FFF2-40B4-BE49-F238E27FC236}">
                <a16:creationId xmlns:a16="http://schemas.microsoft.com/office/drawing/2014/main" id="{F9C42643-F165-6713-82E7-3F77B4AD0A3A}"/>
              </a:ext>
            </a:extLst>
          </p:cNvPr>
          <p:cNvSpPr txBox="1"/>
          <p:nvPr/>
        </p:nvSpPr>
        <p:spPr>
          <a:xfrm>
            <a:off x="3597103" y="3563928"/>
            <a:ext cx="356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</a:p>
          <a:p>
            <a:r>
              <a:rPr lang="en-US" altLang="zh-CN" sz="2400" b="1" dirty="0"/>
              <a:t>1</a:t>
            </a:r>
          </a:p>
          <a:p>
            <a:r>
              <a:rPr lang="en-US" altLang="zh-CN" sz="2400" b="1" dirty="0"/>
              <a:t>0</a:t>
            </a:r>
          </a:p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74775" name="椭圆 74774">
            <a:extLst>
              <a:ext uri="{FF2B5EF4-FFF2-40B4-BE49-F238E27FC236}">
                <a16:creationId xmlns:a16="http://schemas.microsoft.com/office/drawing/2014/main" id="{7FA3987F-3DD6-9F5F-D204-35300B60421F}"/>
              </a:ext>
            </a:extLst>
          </p:cNvPr>
          <p:cNvSpPr/>
          <p:nvPr/>
        </p:nvSpPr>
        <p:spPr>
          <a:xfrm>
            <a:off x="4359258" y="5132297"/>
            <a:ext cx="118825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76" name="椭圆 74775">
            <a:extLst>
              <a:ext uri="{FF2B5EF4-FFF2-40B4-BE49-F238E27FC236}">
                <a16:creationId xmlns:a16="http://schemas.microsoft.com/office/drawing/2014/main" id="{5B325EE3-4E34-C819-B7B8-750BA1B99F3D}"/>
              </a:ext>
            </a:extLst>
          </p:cNvPr>
          <p:cNvSpPr/>
          <p:nvPr/>
        </p:nvSpPr>
        <p:spPr>
          <a:xfrm>
            <a:off x="4397369" y="5830683"/>
            <a:ext cx="1188255" cy="2984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77" name="矩形: 圆角 74776">
            <a:extLst>
              <a:ext uri="{FF2B5EF4-FFF2-40B4-BE49-F238E27FC236}">
                <a16:creationId xmlns:a16="http://schemas.microsoft.com/office/drawing/2014/main" id="{F2795E16-7255-9D15-0137-31B0894BEF70}"/>
              </a:ext>
            </a:extLst>
          </p:cNvPr>
          <p:cNvSpPr/>
          <p:nvPr/>
        </p:nvSpPr>
        <p:spPr>
          <a:xfrm>
            <a:off x="2224726" y="1950427"/>
            <a:ext cx="1272619" cy="465811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81" name="矩形: 圆角 74780">
            <a:extLst>
              <a:ext uri="{FF2B5EF4-FFF2-40B4-BE49-F238E27FC236}">
                <a16:creationId xmlns:a16="http://schemas.microsoft.com/office/drawing/2014/main" id="{B2ECB402-9ADC-5520-491C-B6954DA7F6AA}"/>
              </a:ext>
            </a:extLst>
          </p:cNvPr>
          <p:cNvSpPr/>
          <p:nvPr/>
        </p:nvSpPr>
        <p:spPr>
          <a:xfrm>
            <a:off x="3497345" y="1961102"/>
            <a:ext cx="630851" cy="4658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7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4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4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9877" grpId="0" autoUpdateAnimBg="0"/>
      <p:bldP spid="74769" grpId="0"/>
      <p:bldP spid="74773" grpId="0"/>
      <p:bldP spid="74774" grpId="0"/>
      <p:bldP spid="74775" grpId="0" animBg="1"/>
      <p:bldP spid="74776" grpId="0" animBg="1"/>
      <p:bldP spid="74777" grpId="0" animBg="1"/>
      <p:bldP spid="747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506E-561B-4770-5A5F-977D7BB58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圆角矩形标注 12">
            <a:extLst>
              <a:ext uri="{FF2B5EF4-FFF2-40B4-BE49-F238E27FC236}">
                <a16:creationId xmlns:a16="http://schemas.microsoft.com/office/drawing/2014/main" id="{0DCD7AF1-173F-734E-82F9-70E89CB3E185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840406" y="4450960"/>
            <a:ext cx="1066800" cy="609600"/>
          </a:xfrm>
          <a:prstGeom prst="wedgeRoundRectCallout">
            <a:avLst>
              <a:gd name="adj1" fmla="val 86107"/>
              <a:gd name="adj2" fmla="val -39885"/>
              <a:gd name="adj3" fmla="val 1666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预置数？</a:t>
            </a:r>
          </a:p>
        </p:txBody>
      </p:sp>
      <p:sp>
        <p:nvSpPr>
          <p:cNvPr id="79877" name="PA-矩形 8">
            <a:extLst>
              <a:ext uri="{FF2B5EF4-FFF2-40B4-BE49-F238E27FC236}">
                <a16:creationId xmlns:a16="http://schemas.microsoft.com/office/drawing/2014/main" id="{BB42BA7E-63D4-27E8-7140-BF9F49451DB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17835" y="1944341"/>
            <a:ext cx="27350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）同步置数法  </a:t>
            </a:r>
          </a:p>
        </p:txBody>
      </p:sp>
      <p:sp>
        <p:nvSpPr>
          <p:cNvPr id="74761" name="PA-矩形 9">
            <a:extLst>
              <a:ext uri="{FF2B5EF4-FFF2-40B4-BE49-F238E27FC236}">
                <a16:creationId xmlns:a16="http://schemas.microsoft.com/office/drawing/2014/main" id="{9137FCDB-6E84-7C96-F6F9-C9EC8A69D283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6" name="PA-圆角矩形 1">
            <a:extLst>
              <a:ext uri="{FF2B5EF4-FFF2-40B4-BE49-F238E27FC236}">
                <a16:creationId xmlns:a16="http://schemas.microsoft.com/office/drawing/2014/main" id="{59C8A6F9-03D0-2B5A-EE17-14F50BDBE6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-文本框 5">
            <a:extLst>
              <a:ext uri="{FF2B5EF4-FFF2-40B4-BE49-F238E27FC236}">
                <a16:creationId xmlns:a16="http://schemas.microsoft.com/office/drawing/2014/main" id="{2DF400C9-61B0-624B-D5A4-F9023FBC814A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  <p:sp>
        <p:nvSpPr>
          <p:cNvPr id="18" name="PA-文本框 5">
            <a:extLst>
              <a:ext uri="{FF2B5EF4-FFF2-40B4-BE49-F238E27FC236}">
                <a16:creationId xmlns:a16="http://schemas.microsoft.com/office/drawing/2014/main" id="{07563575-47B3-A27C-8C06-99AB067051E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26939" y="1357875"/>
            <a:ext cx="83864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</a:t>
            </a:r>
          </a:p>
        </p:txBody>
      </p:sp>
      <p:sp>
        <p:nvSpPr>
          <p:cNvPr id="79884" name="矩形 79883">
            <a:extLst>
              <a:ext uri="{FF2B5EF4-FFF2-40B4-BE49-F238E27FC236}">
                <a16:creationId xmlns:a16="http://schemas.microsoft.com/office/drawing/2014/main" id="{28A5F266-FAF7-ABBB-CBEA-75ECD3F80E58}"/>
              </a:ext>
            </a:extLst>
          </p:cNvPr>
          <p:cNvSpPr/>
          <p:nvPr/>
        </p:nvSpPr>
        <p:spPr>
          <a:xfrm>
            <a:off x="3822643" y="3246161"/>
            <a:ext cx="1898249" cy="32841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885" name="直接连接符 79884">
            <a:extLst>
              <a:ext uri="{FF2B5EF4-FFF2-40B4-BE49-F238E27FC236}">
                <a16:creationId xmlns:a16="http://schemas.microsoft.com/office/drawing/2014/main" id="{1B08D0D9-1DFA-BB63-7A5E-D4566F08862B}"/>
              </a:ext>
            </a:extLst>
          </p:cNvPr>
          <p:cNvCxnSpPr>
            <a:cxnSpLocks/>
          </p:cNvCxnSpPr>
          <p:nvPr/>
        </p:nvCxnSpPr>
        <p:spPr>
          <a:xfrm>
            <a:off x="3543395" y="3435661"/>
            <a:ext cx="2693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6" name="直接连接符 79885">
            <a:extLst>
              <a:ext uri="{FF2B5EF4-FFF2-40B4-BE49-F238E27FC236}">
                <a16:creationId xmlns:a16="http://schemas.microsoft.com/office/drawing/2014/main" id="{CC5B0470-DFCD-F4F1-929D-A1456FA933F2}"/>
              </a:ext>
            </a:extLst>
          </p:cNvPr>
          <p:cNvCxnSpPr>
            <a:cxnSpLocks/>
          </p:cNvCxnSpPr>
          <p:nvPr/>
        </p:nvCxnSpPr>
        <p:spPr>
          <a:xfrm>
            <a:off x="3023658" y="3800603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7" name="直接连接符 79886">
            <a:extLst>
              <a:ext uri="{FF2B5EF4-FFF2-40B4-BE49-F238E27FC236}">
                <a16:creationId xmlns:a16="http://schemas.microsoft.com/office/drawing/2014/main" id="{04A29A85-4768-2A90-6654-7083BCDB20D6}"/>
              </a:ext>
            </a:extLst>
          </p:cNvPr>
          <p:cNvCxnSpPr>
            <a:cxnSpLocks/>
          </p:cNvCxnSpPr>
          <p:nvPr/>
        </p:nvCxnSpPr>
        <p:spPr>
          <a:xfrm>
            <a:off x="3023658" y="4165545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8" name="直接连接符 79887">
            <a:extLst>
              <a:ext uri="{FF2B5EF4-FFF2-40B4-BE49-F238E27FC236}">
                <a16:creationId xmlns:a16="http://schemas.microsoft.com/office/drawing/2014/main" id="{76157829-65B0-188D-A0CB-944589269ABA}"/>
              </a:ext>
            </a:extLst>
          </p:cNvPr>
          <p:cNvCxnSpPr>
            <a:cxnSpLocks/>
          </p:cNvCxnSpPr>
          <p:nvPr/>
        </p:nvCxnSpPr>
        <p:spPr>
          <a:xfrm>
            <a:off x="3023658" y="4530487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89" name="直接连接符 79888">
            <a:extLst>
              <a:ext uri="{FF2B5EF4-FFF2-40B4-BE49-F238E27FC236}">
                <a16:creationId xmlns:a16="http://schemas.microsoft.com/office/drawing/2014/main" id="{F4980E33-A615-4F60-5281-7660682E187E}"/>
              </a:ext>
            </a:extLst>
          </p:cNvPr>
          <p:cNvCxnSpPr>
            <a:cxnSpLocks/>
          </p:cNvCxnSpPr>
          <p:nvPr/>
        </p:nvCxnSpPr>
        <p:spPr>
          <a:xfrm>
            <a:off x="3023658" y="4895429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90" name="直接连接符 79889">
            <a:extLst>
              <a:ext uri="{FF2B5EF4-FFF2-40B4-BE49-F238E27FC236}">
                <a16:creationId xmlns:a16="http://schemas.microsoft.com/office/drawing/2014/main" id="{0B9F2B0D-61A0-A833-81F7-22AF1FEBCDFC}"/>
              </a:ext>
            </a:extLst>
          </p:cNvPr>
          <p:cNvCxnSpPr>
            <a:cxnSpLocks/>
          </p:cNvCxnSpPr>
          <p:nvPr/>
        </p:nvCxnSpPr>
        <p:spPr>
          <a:xfrm>
            <a:off x="3276447" y="5260371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891" name="文本框 79890">
            <a:extLst>
              <a:ext uri="{FF2B5EF4-FFF2-40B4-BE49-F238E27FC236}">
                <a16:creationId xmlns:a16="http://schemas.microsoft.com/office/drawing/2014/main" id="{E6046B6C-C7AE-C078-C1BD-E2FCD10B6D67}"/>
              </a:ext>
            </a:extLst>
          </p:cNvPr>
          <p:cNvSpPr txBox="1"/>
          <p:nvPr/>
        </p:nvSpPr>
        <p:spPr>
          <a:xfrm>
            <a:off x="3807363" y="3614256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79892" name="文本框 79891">
            <a:extLst>
              <a:ext uri="{FF2B5EF4-FFF2-40B4-BE49-F238E27FC236}">
                <a16:creationId xmlns:a16="http://schemas.microsoft.com/office/drawing/2014/main" id="{0C45EE38-793B-A643-1EE1-50E0FCC2A2BF}"/>
              </a:ext>
            </a:extLst>
          </p:cNvPr>
          <p:cNvSpPr txBox="1"/>
          <p:nvPr/>
        </p:nvSpPr>
        <p:spPr>
          <a:xfrm>
            <a:off x="3807363" y="3975832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79893" name="文本框 79892">
            <a:extLst>
              <a:ext uri="{FF2B5EF4-FFF2-40B4-BE49-F238E27FC236}">
                <a16:creationId xmlns:a16="http://schemas.microsoft.com/office/drawing/2014/main" id="{3DCECADA-DFEE-2B6D-E756-ED46E567D828}"/>
              </a:ext>
            </a:extLst>
          </p:cNvPr>
          <p:cNvSpPr txBox="1"/>
          <p:nvPr/>
        </p:nvSpPr>
        <p:spPr>
          <a:xfrm>
            <a:off x="3807363" y="4337408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79894" name="文本框 79893">
            <a:extLst>
              <a:ext uri="{FF2B5EF4-FFF2-40B4-BE49-F238E27FC236}">
                <a16:creationId xmlns:a16="http://schemas.microsoft.com/office/drawing/2014/main" id="{07A2F833-273E-FC34-65DC-0A2E215104D6}"/>
              </a:ext>
            </a:extLst>
          </p:cNvPr>
          <p:cNvSpPr txBox="1"/>
          <p:nvPr/>
        </p:nvSpPr>
        <p:spPr>
          <a:xfrm>
            <a:off x="3807363" y="4698984"/>
            <a:ext cx="65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79895" name="文本框 79894">
            <a:extLst>
              <a:ext uri="{FF2B5EF4-FFF2-40B4-BE49-F238E27FC236}">
                <a16:creationId xmlns:a16="http://schemas.microsoft.com/office/drawing/2014/main" id="{383D08D7-BCE0-EF93-C78D-ABF036A7D2E9}"/>
              </a:ext>
            </a:extLst>
          </p:cNvPr>
          <p:cNvSpPr txBox="1"/>
          <p:nvPr/>
        </p:nvSpPr>
        <p:spPr>
          <a:xfrm>
            <a:off x="3807363" y="5060560"/>
            <a:ext cx="10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ENT</a:t>
            </a:r>
            <a:endParaRPr lang="zh-CN" altLang="en-US" sz="2000" dirty="0"/>
          </a:p>
        </p:txBody>
      </p:sp>
      <p:sp>
        <p:nvSpPr>
          <p:cNvPr id="79896" name="文本框 79895">
            <a:extLst>
              <a:ext uri="{FF2B5EF4-FFF2-40B4-BE49-F238E27FC236}">
                <a16:creationId xmlns:a16="http://schemas.microsoft.com/office/drawing/2014/main" id="{E0502856-E3C4-F2E2-7C73-03054FD81657}"/>
              </a:ext>
            </a:extLst>
          </p:cNvPr>
          <p:cNvSpPr txBox="1"/>
          <p:nvPr/>
        </p:nvSpPr>
        <p:spPr>
          <a:xfrm>
            <a:off x="3807363" y="5422136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ENP</a:t>
            </a:r>
            <a:endParaRPr lang="zh-CN" altLang="en-US" sz="2000" dirty="0"/>
          </a:p>
        </p:txBody>
      </p:sp>
      <p:sp>
        <p:nvSpPr>
          <p:cNvPr id="79897" name="椭圆 79896">
            <a:extLst>
              <a:ext uri="{FF2B5EF4-FFF2-40B4-BE49-F238E27FC236}">
                <a16:creationId xmlns:a16="http://schemas.microsoft.com/office/drawing/2014/main" id="{8C5DDFA2-735D-9D7A-AEFB-AE644F9F8A2D}"/>
              </a:ext>
            </a:extLst>
          </p:cNvPr>
          <p:cNvSpPr/>
          <p:nvPr/>
        </p:nvSpPr>
        <p:spPr>
          <a:xfrm>
            <a:off x="3717338" y="3386493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898" name="直接连接符 79897">
            <a:extLst>
              <a:ext uri="{FF2B5EF4-FFF2-40B4-BE49-F238E27FC236}">
                <a16:creationId xmlns:a16="http://schemas.microsoft.com/office/drawing/2014/main" id="{5D604E21-C041-0138-3B32-8F621FB49EED}"/>
              </a:ext>
            </a:extLst>
          </p:cNvPr>
          <p:cNvCxnSpPr>
            <a:cxnSpLocks/>
          </p:cNvCxnSpPr>
          <p:nvPr/>
        </p:nvCxnSpPr>
        <p:spPr>
          <a:xfrm flipH="1">
            <a:off x="5720892" y="4385743"/>
            <a:ext cx="7394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899" name="直接连接符 79898">
            <a:extLst>
              <a:ext uri="{FF2B5EF4-FFF2-40B4-BE49-F238E27FC236}">
                <a16:creationId xmlns:a16="http://schemas.microsoft.com/office/drawing/2014/main" id="{2EFB3B34-1D7A-12E4-E401-6406A2F0EA6E}"/>
              </a:ext>
            </a:extLst>
          </p:cNvPr>
          <p:cNvCxnSpPr>
            <a:cxnSpLocks/>
          </p:cNvCxnSpPr>
          <p:nvPr/>
        </p:nvCxnSpPr>
        <p:spPr>
          <a:xfrm flipH="1">
            <a:off x="5720892" y="4795653"/>
            <a:ext cx="7394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0" name="直接连接符 79899">
            <a:extLst>
              <a:ext uri="{FF2B5EF4-FFF2-40B4-BE49-F238E27FC236}">
                <a16:creationId xmlns:a16="http://schemas.microsoft.com/office/drawing/2014/main" id="{3E9FFD83-7F50-3668-2A86-FEE2D1E9D5A0}"/>
              </a:ext>
            </a:extLst>
          </p:cNvPr>
          <p:cNvCxnSpPr>
            <a:cxnSpLocks/>
          </p:cNvCxnSpPr>
          <p:nvPr/>
        </p:nvCxnSpPr>
        <p:spPr>
          <a:xfrm flipH="1">
            <a:off x="5720893" y="5615474"/>
            <a:ext cx="9571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1" name="直接连接符 79900">
            <a:extLst>
              <a:ext uri="{FF2B5EF4-FFF2-40B4-BE49-F238E27FC236}">
                <a16:creationId xmlns:a16="http://schemas.microsoft.com/office/drawing/2014/main" id="{9AC0690A-4746-4311-9910-CB398FC6613E}"/>
              </a:ext>
            </a:extLst>
          </p:cNvPr>
          <p:cNvCxnSpPr>
            <a:cxnSpLocks/>
          </p:cNvCxnSpPr>
          <p:nvPr/>
        </p:nvCxnSpPr>
        <p:spPr>
          <a:xfrm flipH="1">
            <a:off x="5720892" y="5205563"/>
            <a:ext cx="7394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02" name="直接连接符 79901">
            <a:extLst>
              <a:ext uri="{FF2B5EF4-FFF2-40B4-BE49-F238E27FC236}">
                <a16:creationId xmlns:a16="http://schemas.microsoft.com/office/drawing/2014/main" id="{5CF0316D-47BB-8B1D-421E-20AED7855125}"/>
              </a:ext>
            </a:extLst>
          </p:cNvPr>
          <p:cNvCxnSpPr>
            <a:cxnSpLocks/>
          </p:cNvCxnSpPr>
          <p:nvPr/>
        </p:nvCxnSpPr>
        <p:spPr>
          <a:xfrm>
            <a:off x="5720892" y="3975832"/>
            <a:ext cx="7217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07" name="文本框 79906">
            <a:extLst>
              <a:ext uri="{FF2B5EF4-FFF2-40B4-BE49-F238E27FC236}">
                <a16:creationId xmlns:a16="http://schemas.microsoft.com/office/drawing/2014/main" id="{B7510AA5-7922-D486-21A9-B419D487A945}"/>
              </a:ext>
            </a:extLst>
          </p:cNvPr>
          <p:cNvSpPr txBox="1"/>
          <p:nvPr/>
        </p:nvSpPr>
        <p:spPr>
          <a:xfrm>
            <a:off x="3239361" y="6333942"/>
            <a:ext cx="81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79908" name="文本框 79907">
            <a:extLst>
              <a:ext uri="{FF2B5EF4-FFF2-40B4-BE49-F238E27FC236}">
                <a16:creationId xmlns:a16="http://schemas.microsoft.com/office/drawing/2014/main" id="{986DF363-9149-80F1-BD97-3D76606F15D1}"/>
              </a:ext>
            </a:extLst>
          </p:cNvPr>
          <p:cNvSpPr txBox="1"/>
          <p:nvPr/>
        </p:nvSpPr>
        <p:spPr>
          <a:xfrm>
            <a:off x="5191729" y="3783255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QA</a:t>
            </a:r>
            <a:endParaRPr lang="zh-CN" altLang="en-US" sz="2000" dirty="0"/>
          </a:p>
        </p:txBody>
      </p:sp>
      <p:sp>
        <p:nvSpPr>
          <p:cNvPr id="79909" name="文本框 79908">
            <a:extLst>
              <a:ext uri="{FF2B5EF4-FFF2-40B4-BE49-F238E27FC236}">
                <a16:creationId xmlns:a16="http://schemas.microsoft.com/office/drawing/2014/main" id="{7C963BDB-0852-7E70-12E0-4D45F59E8348}"/>
              </a:ext>
            </a:extLst>
          </p:cNvPr>
          <p:cNvSpPr txBox="1"/>
          <p:nvPr/>
        </p:nvSpPr>
        <p:spPr>
          <a:xfrm>
            <a:off x="5191729" y="4189700"/>
            <a:ext cx="60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QB</a:t>
            </a:r>
            <a:endParaRPr lang="zh-CN" altLang="en-US" sz="2000" dirty="0"/>
          </a:p>
        </p:txBody>
      </p:sp>
      <p:sp>
        <p:nvSpPr>
          <p:cNvPr id="79910" name="文本框 79909">
            <a:extLst>
              <a:ext uri="{FF2B5EF4-FFF2-40B4-BE49-F238E27FC236}">
                <a16:creationId xmlns:a16="http://schemas.microsoft.com/office/drawing/2014/main" id="{17AC3406-3FDB-6137-B269-B8C94C9C8785}"/>
              </a:ext>
            </a:extLst>
          </p:cNvPr>
          <p:cNvSpPr txBox="1"/>
          <p:nvPr/>
        </p:nvSpPr>
        <p:spPr>
          <a:xfrm>
            <a:off x="5191730" y="4596145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QC</a:t>
            </a:r>
            <a:endParaRPr lang="zh-CN" altLang="en-US" sz="2000" dirty="0"/>
          </a:p>
        </p:txBody>
      </p:sp>
      <p:sp>
        <p:nvSpPr>
          <p:cNvPr id="79911" name="文本框 79910">
            <a:extLst>
              <a:ext uri="{FF2B5EF4-FFF2-40B4-BE49-F238E27FC236}">
                <a16:creationId xmlns:a16="http://schemas.microsoft.com/office/drawing/2014/main" id="{E0B39A3D-409A-E7F2-50D4-FD16412C6101}"/>
              </a:ext>
            </a:extLst>
          </p:cNvPr>
          <p:cNvSpPr txBox="1"/>
          <p:nvPr/>
        </p:nvSpPr>
        <p:spPr>
          <a:xfrm>
            <a:off x="5085193" y="5409035"/>
            <a:ext cx="77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RCO</a:t>
            </a:r>
            <a:endParaRPr lang="zh-CN" altLang="en-US" sz="2000" dirty="0"/>
          </a:p>
        </p:txBody>
      </p:sp>
      <p:sp>
        <p:nvSpPr>
          <p:cNvPr id="79912" name="文本框 79911">
            <a:extLst>
              <a:ext uri="{FF2B5EF4-FFF2-40B4-BE49-F238E27FC236}">
                <a16:creationId xmlns:a16="http://schemas.microsoft.com/office/drawing/2014/main" id="{5CF71CB2-674B-87DA-DA7E-CBD0E4EA1FF2}"/>
              </a:ext>
            </a:extLst>
          </p:cNvPr>
          <p:cNvSpPr txBox="1"/>
          <p:nvPr/>
        </p:nvSpPr>
        <p:spPr>
          <a:xfrm>
            <a:off x="5191730" y="5002590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QD</a:t>
            </a:r>
            <a:endParaRPr lang="zh-CN" altLang="en-US" sz="2000" dirty="0"/>
          </a:p>
        </p:txBody>
      </p:sp>
      <p:sp>
        <p:nvSpPr>
          <p:cNvPr id="79913" name="文本框 79912">
            <a:extLst>
              <a:ext uri="{FF2B5EF4-FFF2-40B4-BE49-F238E27FC236}">
                <a16:creationId xmlns:a16="http://schemas.microsoft.com/office/drawing/2014/main" id="{8B0CF889-5C23-4C0F-DDF2-B0DE09D422F8}"/>
              </a:ext>
            </a:extLst>
          </p:cNvPr>
          <p:cNvSpPr txBox="1"/>
          <p:nvPr/>
        </p:nvSpPr>
        <p:spPr>
          <a:xfrm>
            <a:off x="4214789" y="364724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74LS161</a:t>
            </a:r>
            <a:endParaRPr lang="zh-CN" altLang="en-US" dirty="0"/>
          </a:p>
        </p:txBody>
      </p:sp>
      <p:cxnSp>
        <p:nvCxnSpPr>
          <p:cNvPr id="79914" name="直接连接符 79913">
            <a:extLst>
              <a:ext uri="{FF2B5EF4-FFF2-40B4-BE49-F238E27FC236}">
                <a16:creationId xmlns:a16="http://schemas.microsoft.com/office/drawing/2014/main" id="{3544D8E8-3445-10DB-2B1E-9B5F73592E7F}"/>
              </a:ext>
            </a:extLst>
          </p:cNvPr>
          <p:cNvCxnSpPr>
            <a:cxnSpLocks/>
          </p:cNvCxnSpPr>
          <p:nvPr/>
        </p:nvCxnSpPr>
        <p:spPr>
          <a:xfrm>
            <a:off x="3276447" y="5625313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15" name="直接连接符 79914">
            <a:extLst>
              <a:ext uri="{FF2B5EF4-FFF2-40B4-BE49-F238E27FC236}">
                <a16:creationId xmlns:a16="http://schemas.microsoft.com/office/drawing/2014/main" id="{FE4B26E9-5C35-8B7A-E40D-B455980CEB11}"/>
              </a:ext>
            </a:extLst>
          </p:cNvPr>
          <p:cNvCxnSpPr>
            <a:cxnSpLocks/>
          </p:cNvCxnSpPr>
          <p:nvPr/>
        </p:nvCxnSpPr>
        <p:spPr>
          <a:xfrm>
            <a:off x="2926194" y="5990255"/>
            <a:ext cx="8865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16" name="直接连接符 79915">
            <a:extLst>
              <a:ext uri="{FF2B5EF4-FFF2-40B4-BE49-F238E27FC236}">
                <a16:creationId xmlns:a16="http://schemas.microsoft.com/office/drawing/2014/main" id="{D015356F-BACD-9768-ABAA-BC1CA99D2451}"/>
              </a:ext>
            </a:extLst>
          </p:cNvPr>
          <p:cNvCxnSpPr>
            <a:cxnSpLocks/>
          </p:cNvCxnSpPr>
          <p:nvPr/>
        </p:nvCxnSpPr>
        <p:spPr>
          <a:xfrm>
            <a:off x="3276447" y="6355197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17" name="椭圆 79916">
            <a:extLst>
              <a:ext uri="{FF2B5EF4-FFF2-40B4-BE49-F238E27FC236}">
                <a16:creationId xmlns:a16="http://schemas.microsoft.com/office/drawing/2014/main" id="{6D81FC38-07EE-A859-523C-92D8BCF0C12C}"/>
              </a:ext>
            </a:extLst>
          </p:cNvPr>
          <p:cNvSpPr/>
          <p:nvPr/>
        </p:nvSpPr>
        <p:spPr>
          <a:xfrm>
            <a:off x="3726108" y="5943292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918" name="文本框 79917">
            <a:extLst>
              <a:ext uri="{FF2B5EF4-FFF2-40B4-BE49-F238E27FC236}">
                <a16:creationId xmlns:a16="http://schemas.microsoft.com/office/drawing/2014/main" id="{3EEFEE06-8E42-78DF-A01C-4EF79637FBE5}"/>
              </a:ext>
            </a:extLst>
          </p:cNvPr>
          <p:cNvSpPr txBox="1"/>
          <p:nvPr/>
        </p:nvSpPr>
        <p:spPr>
          <a:xfrm>
            <a:off x="3807363" y="5783712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CLRN</a:t>
            </a:r>
            <a:endParaRPr lang="zh-CN" altLang="en-US" sz="2000" dirty="0"/>
          </a:p>
        </p:txBody>
      </p:sp>
      <p:sp>
        <p:nvSpPr>
          <p:cNvPr id="79919" name="文本框 79918">
            <a:extLst>
              <a:ext uri="{FF2B5EF4-FFF2-40B4-BE49-F238E27FC236}">
                <a16:creationId xmlns:a16="http://schemas.microsoft.com/office/drawing/2014/main" id="{B29C35AF-3787-44D4-44D6-FF0680EC907A}"/>
              </a:ext>
            </a:extLst>
          </p:cNvPr>
          <p:cNvSpPr txBox="1"/>
          <p:nvPr/>
        </p:nvSpPr>
        <p:spPr>
          <a:xfrm>
            <a:off x="3807363" y="6145285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79920" name="文本框 79919">
            <a:extLst>
              <a:ext uri="{FF2B5EF4-FFF2-40B4-BE49-F238E27FC236}">
                <a16:creationId xmlns:a16="http://schemas.microsoft.com/office/drawing/2014/main" id="{929B0208-7C49-3C5E-ABBC-07CD902831E3}"/>
              </a:ext>
            </a:extLst>
          </p:cNvPr>
          <p:cNvSpPr txBox="1"/>
          <p:nvPr/>
        </p:nvSpPr>
        <p:spPr>
          <a:xfrm>
            <a:off x="3807363" y="3252680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LDN</a:t>
            </a:r>
            <a:endParaRPr lang="zh-CN" altLang="en-US" sz="2000" dirty="0"/>
          </a:p>
        </p:txBody>
      </p:sp>
      <p:cxnSp>
        <p:nvCxnSpPr>
          <p:cNvPr id="79924" name="直接连接符 79923">
            <a:extLst>
              <a:ext uri="{FF2B5EF4-FFF2-40B4-BE49-F238E27FC236}">
                <a16:creationId xmlns:a16="http://schemas.microsoft.com/office/drawing/2014/main" id="{364BCE35-01FE-EE77-E503-8627D4BAC5E9}"/>
              </a:ext>
            </a:extLst>
          </p:cNvPr>
          <p:cNvCxnSpPr>
            <a:cxnSpLocks/>
            <a:stCxn id="74759" idx="4"/>
          </p:cNvCxnSpPr>
          <p:nvPr/>
        </p:nvCxnSpPr>
        <p:spPr>
          <a:xfrm flipV="1">
            <a:off x="3272809" y="5223021"/>
            <a:ext cx="0" cy="805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25" name="直接连接符 79924">
            <a:extLst>
              <a:ext uri="{FF2B5EF4-FFF2-40B4-BE49-F238E27FC236}">
                <a16:creationId xmlns:a16="http://schemas.microsoft.com/office/drawing/2014/main" id="{F43EDBE6-BC39-2D3F-7D97-68C0295DC912}"/>
              </a:ext>
            </a:extLst>
          </p:cNvPr>
          <p:cNvCxnSpPr>
            <a:cxnSpLocks/>
          </p:cNvCxnSpPr>
          <p:nvPr/>
        </p:nvCxnSpPr>
        <p:spPr>
          <a:xfrm flipV="1">
            <a:off x="2930800" y="5783712"/>
            <a:ext cx="0" cy="206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926" name="直接连接符 79925">
            <a:extLst>
              <a:ext uri="{FF2B5EF4-FFF2-40B4-BE49-F238E27FC236}">
                <a16:creationId xmlns:a16="http://schemas.microsoft.com/office/drawing/2014/main" id="{68D1A62C-75AB-1B5D-EFD5-DB4C2A3CFED7}"/>
              </a:ext>
            </a:extLst>
          </p:cNvPr>
          <p:cNvCxnSpPr>
            <a:cxnSpLocks/>
          </p:cNvCxnSpPr>
          <p:nvPr/>
        </p:nvCxnSpPr>
        <p:spPr>
          <a:xfrm>
            <a:off x="2742086" y="5794992"/>
            <a:ext cx="3744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927" name="文本框 79926">
            <a:extLst>
              <a:ext uri="{FF2B5EF4-FFF2-40B4-BE49-F238E27FC236}">
                <a16:creationId xmlns:a16="http://schemas.microsoft.com/office/drawing/2014/main" id="{F61A06FB-8531-FE68-BBFF-0F37725352E2}"/>
              </a:ext>
            </a:extLst>
          </p:cNvPr>
          <p:cNvSpPr txBox="1"/>
          <p:nvPr/>
        </p:nvSpPr>
        <p:spPr>
          <a:xfrm>
            <a:off x="2606746" y="5430573"/>
            <a:ext cx="56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Vcc</a:t>
            </a:r>
            <a:endParaRPr lang="zh-CN" altLang="en-US" sz="2000" i="1" dirty="0"/>
          </a:p>
        </p:txBody>
      </p:sp>
      <p:sp>
        <p:nvSpPr>
          <p:cNvPr id="79928" name="椭圆 79927">
            <a:extLst>
              <a:ext uri="{FF2B5EF4-FFF2-40B4-BE49-F238E27FC236}">
                <a16:creationId xmlns:a16="http://schemas.microsoft.com/office/drawing/2014/main" id="{838D663A-DA14-C7A6-8B25-4C4BB38E3D7E}"/>
              </a:ext>
            </a:extLst>
          </p:cNvPr>
          <p:cNvSpPr/>
          <p:nvPr/>
        </p:nvSpPr>
        <p:spPr>
          <a:xfrm>
            <a:off x="3238838" y="5589893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929" name="文本框 79928">
            <a:extLst>
              <a:ext uri="{FF2B5EF4-FFF2-40B4-BE49-F238E27FC236}">
                <a16:creationId xmlns:a16="http://schemas.microsoft.com/office/drawing/2014/main" id="{C61F8D21-E7C6-96C8-7C01-C08E7FCDA0BD}"/>
              </a:ext>
            </a:extLst>
          </p:cNvPr>
          <p:cNvSpPr txBox="1"/>
          <p:nvPr/>
        </p:nvSpPr>
        <p:spPr>
          <a:xfrm>
            <a:off x="5702743" y="3611490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Q[0]</a:t>
            </a:r>
            <a:endParaRPr lang="zh-CN" altLang="en-US" sz="2000" dirty="0"/>
          </a:p>
        </p:txBody>
      </p:sp>
      <p:sp>
        <p:nvSpPr>
          <p:cNvPr id="79930" name="文本框 79929">
            <a:extLst>
              <a:ext uri="{FF2B5EF4-FFF2-40B4-BE49-F238E27FC236}">
                <a16:creationId xmlns:a16="http://schemas.microsoft.com/office/drawing/2014/main" id="{B92890ED-15BA-7C6B-90F0-7EE8FC93A9E0}"/>
              </a:ext>
            </a:extLst>
          </p:cNvPr>
          <p:cNvSpPr txBox="1"/>
          <p:nvPr/>
        </p:nvSpPr>
        <p:spPr>
          <a:xfrm>
            <a:off x="5702743" y="4015297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Q[1]</a:t>
            </a:r>
            <a:endParaRPr lang="zh-CN" altLang="en-US" sz="2000" dirty="0"/>
          </a:p>
        </p:txBody>
      </p:sp>
      <p:sp>
        <p:nvSpPr>
          <p:cNvPr id="79931" name="文本框 79930">
            <a:extLst>
              <a:ext uri="{FF2B5EF4-FFF2-40B4-BE49-F238E27FC236}">
                <a16:creationId xmlns:a16="http://schemas.microsoft.com/office/drawing/2014/main" id="{8747DDF8-9016-3796-9271-3C7DBF181FC7}"/>
              </a:ext>
            </a:extLst>
          </p:cNvPr>
          <p:cNvSpPr txBox="1"/>
          <p:nvPr/>
        </p:nvSpPr>
        <p:spPr>
          <a:xfrm>
            <a:off x="5702743" y="4419104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Q[2]</a:t>
            </a:r>
            <a:endParaRPr lang="zh-CN" altLang="en-US" sz="2000" dirty="0"/>
          </a:p>
        </p:txBody>
      </p:sp>
      <p:sp>
        <p:nvSpPr>
          <p:cNvPr id="79932" name="文本框 79931">
            <a:extLst>
              <a:ext uri="{FF2B5EF4-FFF2-40B4-BE49-F238E27FC236}">
                <a16:creationId xmlns:a16="http://schemas.microsoft.com/office/drawing/2014/main" id="{67EABFAF-8319-F2B6-05E2-86AFECBB50E2}"/>
              </a:ext>
            </a:extLst>
          </p:cNvPr>
          <p:cNvSpPr txBox="1"/>
          <p:nvPr/>
        </p:nvSpPr>
        <p:spPr>
          <a:xfrm>
            <a:off x="5702743" y="4822911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Q[3]</a:t>
            </a:r>
            <a:endParaRPr lang="zh-CN" altLang="en-US" sz="2000" dirty="0"/>
          </a:p>
        </p:txBody>
      </p:sp>
      <p:sp>
        <p:nvSpPr>
          <p:cNvPr id="74758" name="椭圆 74757">
            <a:extLst>
              <a:ext uri="{FF2B5EF4-FFF2-40B4-BE49-F238E27FC236}">
                <a16:creationId xmlns:a16="http://schemas.microsoft.com/office/drawing/2014/main" id="{D978FC04-9A7C-5DCD-0D39-8A8D26247545}"/>
              </a:ext>
            </a:extLst>
          </p:cNvPr>
          <p:cNvSpPr/>
          <p:nvPr/>
        </p:nvSpPr>
        <p:spPr>
          <a:xfrm>
            <a:off x="3237377" y="5214514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59" name="椭圆 74758">
            <a:extLst>
              <a:ext uri="{FF2B5EF4-FFF2-40B4-BE49-F238E27FC236}">
                <a16:creationId xmlns:a16="http://schemas.microsoft.com/office/drawing/2014/main" id="{124A775A-FA0E-AC8C-DD6A-962C4970AFCA}"/>
              </a:ext>
            </a:extLst>
          </p:cNvPr>
          <p:cNvSpPr/>
          <p:nvPr/>
        </p:nvSpPr>
        <p:spPr>
          <a:xfrm>
            <a:off x="3233758" y="5950180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69" name="PA-文本框 30">
            <a:extLst>
              <a:ext uri="{FF2B5EF4-FFF2-40B4-BE49-F238E27FC236}">
                <a16:creationId xmlns:a16="http://schemas.microsoft.com/office/drawing/2014/main" id="{DB5278C1-26EE-80E8-468F-87939D45247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44914" y="1491111"/>
            <a:ext cx="400729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用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74LS161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构成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M=10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占空比为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60%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计数器</a:t>
            </a:r>
          </a:p>
        </p:txBody>
      </p:sp>
      <p:sp>
        <p:nvSpPr>
          <p:cNvPr id="74771" name="文本框 74770">
            <a:extLst>
              <a:ext uri="{FF2B5EF4-FFF2-40B4-BE49-F238E27FC236}">
                <a16:creationId xmlns:a16="http://schemas.microsoft.com/office/drawing/2014/main" id="{B0DEF508-B793-FD2B-5A45-4AC159FAF829}"/>
              </a:ext>
            </a:extLst>
          </p:cNvPr>
          <p:cNvSpPr txBox="1"/>
          <p:nvPr/>
        </p:nvSpPr>
        <p:spPr>
          <a:xfrm>
            <a:off x="2721255" y="49032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  <p:sp>
        <p:nvSpPr>
          <p:cNvPr id="74773" name="文本框 74772">
            <a:extLst>
              <a:ext uri="{FF2B5EF4-FFF2-40B4-BE49-F238E27FC236}">
                <a16:creationId xmlns:a16="http://schemas.microsoft.com/office/drawing/2014/main" id="{21079BED-3F7B-4D37-01D2-771EA02597F4}"/>
              </a:ext>
            </a:extLst>
          </p:cNvPr>
          <p:cNvSpPr txBox="1"/>
          <p:nvPr/>
        </p:nvSpPr>
        <p:spPr>
          <a:xfrm>
            <a:off x="5883201" y="565624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有效状态：</a:t>
            </a:r>
            <a:r>
              <a:rPr lang="en-US" altLang="zh-CN" sz="2400" b="1" dirty="0"/>
              <a:t>?</a:t>
            </a:r>
            <a:endParaRPr lang="zh-CN" altLang="en-US" sz="2400" b="1" dirty="0"/>
          </a:p>
        </p:txBody>
      </p:sp>
      <p:sp>
        <p:nvSpPr>
          <p:cNvPr id="74774" name="文本框 74773">
            <a:extLst>
              <a:ext uri="{FF2B5EF4-FFF2-40B4-BE49-F238E27FC236}">
                <a16:creationId xmlns:a16="http://schemas.microsoft.com/office/drawing/2014/main" id="{15B298DB-3657-42FB-009F-4123E83E19B6}"/>
              </a:ext>
            </a:extLst>
          </p:cNvPr>
          <p:cNvSpPr txBox="1"/>
          <p:nvPr/>
        </p:nvSpPr>
        <p:spPr>
          <a:xfrm>
            <a:off x="2644995" y="3563928"/>
            <a:ext cx="356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0</a:t>
            </a:r>
          </a:p>
          <a:p>
            <a:r>
              <a:rPr lang="en-US" altLang="zh-CN" sz="2400" b="1" dirty="0"/>
              <a:t>0</a:t>
            </a:r>
          </a:p>
          <a:p>
            <a:r>
              <a:rPr lang="en-US" altLang="zh-CN" sz="2400" b="1" dirty="0"/>
              <a:t>1</a:t>
            </a:r>
          </a:p>
          <a:p>
            <a:r>
              <a:rPr lang="en-US" altLang="zh-CN" sz="2400" b="1" dirty="0"/>
              <a:t>0</a:t>
            </a:r>
            <a:endParaRPr lang="zh-CN" altLang="en-US" sz="2400" b="1" dirty="0"/>
          </a:p>
        </p:txBody>
      </p:sp>
      <p:sp>
        <p:nvSpPr>
          <p:cNvPr id="74775" name="椭圆 74774">
            <a:extLst>
              <a:ext uri="{FF2B5EF4-FFF2-40B4-BE49-F238E27FC236}">
                <a16:creationId xmlns:a16="http://schemas.microsoft.com/office/drawing/2014/main" id="{A2044243-2F74-288B-068B-7CA44B846B86}"/>
              </a:ext>
            </a:extLst>
          </p:cNvPr>
          <p:cNvSpPr/>
          <p:nvPr/>
        </p:nvSpPr>
        <p:spPr>
          <a:xfrm>
            <a:off x="3407150" y="5132297"/>
            <a:ext cx="1188255" cy="609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76" name="椭圆 74775">
            <a:extLst>
              <a:ext uri="{FF2B5EF4-FFF2-40B4-BE49-F238E27FC236}">
                <a16:creationId xmlns:a16="http://schemas.microsoft.com/office/drawing/2014/main" id="{5F8DAE8F-15E1-2D14-5B0A-17C27F98AB3D}"/>
              </a:ext>
            </a:extLst>
          </p:cNvPr>
          <p:cNvSpPr/>
          <p:nvPr/>
        </p:nvSpPr>
        <p:spPr>
          <a:xfrm>
            <a:off x="3445261" y="5830683"/>
            <a:ext cx="1188255" cy="2984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77" name="矩形: 圆角 74776">
            <a:extLst>
              <a:ext uri="{FF2B5EF4-FFF2-40B4-BE49-F238E27FC236}">
                <a16:creationId xmlns:a16="http://schemas.microsoft.com/office/drawing/2014/main" id="{95D57996-92C8-6E54-7541-D31A76459D4A}"/>
              </a:ext>
            </a:extLst>
          </p:cNvPr>
          <p:cNvSpPr/>
          <p:nvPr/>
        </p:nvSpPr>
        <p:spPr>
          <a:xfrm>
            <a:off x="2224727" y="1950427"/>
            <a:ext cx="630851" cy="465811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81" name="矩形: 圆角 74780">
            <a:extLst>
              <a:ext uri="{FF2B5EF4-FFF2-40B4-BE49-F238E27FC236}">
                <a16:creationId xmlns:a16="http://schemas.microsoft.com/office/drawing/2014/main" id="{C014B53A-A87A-FC8E-AEDB-6A23B41FAE1B}"/>
              </a:ext>
            </a:extLst>
          </p:cNvPr>
          <p:cNvSpPr/>
          <p:nvPr/>
        </p:nvSpPr>
        <p:spPr>
          <a:xfrm>
            <a:off x="2866494" y="1961102"/>
            <a:ext cx="630851" cy="4658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EDACB08-0ABC-E1B1-ECD0-479EBB35E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11937"/>
              </p:ext>
            </p:extLst>
          </p:nvPr>
        </p:nvGraphicFramePr>
        <p:xfrm>
          <a:off x="9339809" y="372838"/>
          <a:ext cx="2393208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302">
                  <a:extLst>
                    <a:ext uri="{9D8B030D-6E8A-4147-A177-3AD203B41FA5}">
                      <a16:colId xmlns:a16="http://schemas.microsoft.com/office/drawing/2014/main" val="151359257"/>
                    </a:ext>
                  </a:extLst>
                </a:gridCol>
                <a:gridCol w="598302">
                  <a:extLst>
                    <a:ext uri="{9D8B030D-6E8A-4147-A177-3AD203B41FA5}">
                      <a16:colId xmlns:a16="http://schemas.microsoft.com/office/drawing/2014/main" val="1911228289"/>
                    </a:ext>
                  </a:extLst>
                </a:gridCol>
                <a:gridCol w="598302">
                  <a:extLst>
                    <a:ext uri="{9D8B030D-6E8A-4147-A177-3AD203B41FA5}">
                      <a16:colId xmlns:a16="http://schemas.microsoft.com/office/drawing/2014/main" val="1323040687"/>
                    </a:ext>
                  </a:extLst>
                </a:gridCol>
                <a:gridCol w="598302">
                  <a:extLst>
                    <a:ext uri="{9D8B030D-6E8A-4147-A177-3AD203B41FA5}">
                      <a16:colId xmlns:a16="http://schemas.microsoft.com/office/drawing/2014/main" val="3580271354"/>
                    </a:ext>
                  </a:extLst>
                </a:gridCol>
              </a:tblGrid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QD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QA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568894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145333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30394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025104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61857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48728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3938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176724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91307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709686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559072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19099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328208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668768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66023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475933"/>
                  </a:ext>
                </a:extLst>
              </a:tr>
              <a:tr h="35494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43428"/>
                  </a:ext>
                </a:extLst>
              </a:tr>
            </a:tbl>
          </a:graphicData>
        </a:graphic>
      </p:graphicFrame>
      <p:grpSp>
        <p:nvGrpSpPr>
          <p:cNvPr id="39" name="组合 38">
            <a:extLst>
              <a:ext uri="{FF2B5EF4-FFF2-40B4-BE49-F238E27FC236}">
                <a16:creationId xmlns:a16="http://schemas.microsoft.com/office/drawing/2014/main" id="{ED76EB26-FD77-6AD7-72C8-89254D59DD24}"/>
              </a:ext>
            </a:extLst>
          </p:cNvPr>
          <p:cNvGrpSpPr/>
          <p:nvPr/>
        </p:nvGrpSpPr>
        <p:grpSpPr>
          <a:xfrm>
            <a:off x="3543395" y="3059548"/>
            <a:ext cx="5006716" cy="2438809"/>
            <a:chOff x="3543395" y="3059548"/>
            <a:chExt cx="5006716" cy="2438809"/>
          </a:xfrm>
        </p:grpSpPr>
        <p:cxnSp>
          <p:nvCxnSpPr>
            <p:cNvPr id="79903" name="直接连接符 79902">
              <a:extLst>
                <a:ext uri="{FF2B5EF4-FFF2-40B4-BE49-F238E27FC236}">
                  <a16:creationId xmlns:a16="http://schemas.microsoft.com/office/drawing/2014/main" id="{3B95B463-DA53-C20C-A1C2-CFF70D1143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3395" y="3059548"/>
              <a:ext cx="2888" cy="38527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921" name="直接连接符 79920">
              <a:extLst>
                <a:ext uri="{FF2B5EF4-FFF2-40B4-BE49-F238E27FC236}">
                  <a16:creationId xmlns:a16="http://schemas.microsoft.com/office/drawing/2014/main" id="{D740BDC8-52F2-48C3-EED3-7CA1E8983936}"/>
                </a:ext>
              </a:extLst>
            </p:cNvPr>
            <p:cNvCxnSpPr>
              <a:cxnSpLocks/>
            </p:cNvCxnSpPr>
            <p:nvPr/>
          </p:nvCxnSpPr>
          <p:spPr>
            <a:xfrm>
              <a:off x="3544593" y="3061540"/>
              <a:ext cx="498910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B7C3AD1-243E-7446-9C36-9F0F6BB1B78A}"/>
                </a:ext>
              </a:extLst>
            </p:cNvPr>
            <p:cNvGrpSpPr/>
            <p:nvPr/>
          </p:nvGrpSpPr>
          <p:grpSpPr>
            <a:xfrm>
              <a:off x="7167673" y="4328807"/>
              <a:ext cx="1102928" cy="1169550"/>
              <a:chOff x="8382679" y="3830131"/>
              <a:chExt cx="678172" cy="719137"/>
            </a:xfrm>
          </p:grpSpPr>
          <p:grpSp>
            <p:nvGrpSpPr>
              <p:cNvPr id="3" name="PA-组合 56">
                <a:extLst>
                  <a:ext uri="{FF2B5EF4-FFF2-40B4-BE49-F238E27FC236}">
                    <a16:creationId xmlns:a16="http://schemas.microsoft.com/office/drawing/2014/main" id="{E4C873A2-5E1A-0813-C3D6-BC7623304AB0}"/>
                  </a:ext>
                </a:extLst>
              </p:cNvPr>
              <p:cNvGrpSpPr>
                <a:grpSpLocks/>
              </p:cNvGrpSpPr>
              <p:nvPr>
                <p:custDataLst>
                  <p:tags r:id="rId8"/>
                </p:custDataLst>
              </p:nvPr>
            </p:nvGrpSpPr>
            <p:grpSpPr bwMode="auto">
              <a:xfrm>
                <a:off x="8382679" y="3830131"/>
                <a:ext cx="563562" cy="719137"/>
                <a:chOff x="5239" y="2387"/>
                <a:chExt cx="317" cy="453"/>
              </a:xfrm>
            </p:grpSpPr>
            <p:sp>
              <p:nvSpPr>
                <p:cNvPr id="4" name="PA-矩形 57">
                  <a:extLst>
                    <a:ext uri="{FF2B5EF4-FFF2-40B4-BE49-F238E27FC236}">
                      <a16:creationId xmlns:a16="http://schemas.microsoft.com/office/drawing/2014/main" id="{11F7AD08-5176-D7ED-FA8A-9590CA3D912E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239" y="2387"/>
                  <a:ext cx="317" cy="45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" name="PA-AutoShape 58">
                  <a:extLst>
                    <a:ext uri="{FF2B5EF4-FFF2-40B4-BE49-F238E27FC236}">
                      <a16:creationId xmlns:a16="http://schemas.microsoft.com/office/drawing/2014/main" id="{487B25F4-2360-1839-FB53-9601999F6743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239" y="2441"/>
                  <a:ext cx="317" cy="318"/>
                </a:xfrm>
                <a:prstGeom prst="flowChartDelay">
                  <a:avLst/>
                </a:prstGeom>
                <a:solidFill>
                  <a:srgbClr val="FFFFFF"/>
                </a:solidFill>
                <a:ln w="22225">
                  <a:solidFill>
                    <a:srgbClr val="005286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 kern="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888C9BE-0594-FC02-4F59-9DDA4FF34EEA}"/>
                  </a:ext>
                </a:extLst>
              </p:cNvPr>
              <p:cNvSpPr/>
              <p:nvPr/>
            </p:nvSpPr>
            <p:spPr>
              <a:xfrm>
                <a:off x="8947684" y="4116655"/>
                <a:ext cx="113167" cy="113167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4B4CED3-D015-D8D7-6B76-FF0EAF4C2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993" y="3970990"/>
              <a:ext cx="0" cy="57872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7CB3A38-9432-D7D6-1CEF-98914854AF93}"/>
                </a:ext>
              </a:extLst>
            </p:cNvPr>
            <p:cNvCxnSpPr>
              <a:cxnSpLocks/>
            </p:cNvCxnSpPr>
            <p:nvPr/>
          </p:nvCxnSpPr>
          <p:spPr>
            <a:xfrm>
              <a:off x="6890993" y="4537463"/>
              <a:ext cx="2766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81A813E-224D-5B54-A891-1E922A030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3694" y="3063533"/>
              <a:ext cx="0" cy="181519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2B08C2A-7A19-BC7C-640F-07914F8AE8AF}"/>
                </a:ext>
              </a:extLst>
            </p:cNvPr>
            <p:cNvCxnSpPr>
              <a:cxnSpLocks/>
            </p:cNvCxnSpPr>
            <p:nvPr/>
          </p:nvCxnSpPr>
          <p:spPr>
            <a:xfrm>
              <a:off x="8273431" y="4886811"/>
              <a:ext cx="2766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5006B05-49DA-D49D-26EE-8C01B3504394}"/>
                </a:ext>
              </a:extLst>
            </p:cNvPr>
            <p:cNvCxnSpPr>
              <a:cxnSpLocks/>
            </p:cNvCxnSpPr>
            <p:nvPr/>
          </p:nvCxnSpPr>
          <p:spPr>
            <a:xfrm>
              <a:off x="6426411" y="3979709"/>
              <a:ext cx="46458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8E4E5ED-2DBB-B95B-A268-AC7D88E5876F}"/>
                </a:ext>
              </a:extLst>
            </p:cNvPr>
            <p:cNvCxnSpPr>
              <a:cxnSpLocks/>
            </p:cNvCxnSpPr>
            <p:nvPr/>
          </p:nvCxnSpPr>
          <p:spPr>
            <a:xfrm>
              <a:off x="6458536" y="4795653"/>
              <a:ext cx="70913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FE09804-6104-E4FF-A1D9-FA42CA62182E}"/>
                </a:ext>
              </a:extLst>
            </p:cNvPr>
            <p:cNvCxnSpPr>
              <a:cxnSpLocks/>
            </p:cNvCxnSpPr>
            <p:nvPr/>
          </p:nvCxnSpPr>
          <p:spPr>
            <a:xfrm>
              <a:off x="6460305" y="5206979"/>
              <a:ext cx="70736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A3C35FA6-68B0-B016-5208-03E454B8BC8E}"/>
              </a:ext>
            </a:extLst>
          </p:cNvPr>
          <p:cNvSpPr/>
          <p:nvPr/>
        </p:nvSpPr>
        <p:spPr>
          <a:xfrm>
            <a:off x="9339809" y="2187019"/>
            <a:ext cx="2403232" cy="3716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DB2703F-154A-8111-5AE2-4DB48F44D3C7}"/>
              </a:ext>
            </a:extLst>
          </p:cNvPr>
          <p:cNvSpPr txBox="1"/>
          <p:nvPr/>
        </p:nvSpPr>
        <p:spPr>
          <a:xfrm>
            <a:off x="7883699" y="636573"/>
            <a:ext cx="1129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4</a:t>
            </a:r>
            <a:r>
              <a:rPr lang="zh-CN" altLang="en-US" sz="2800" b="1" dirty="0"/>
              <a:t>→</a:t>
            </a:r>
            <a:r>
              <a:rPr lang="en-US" altLang="zh-CN" sz="2800" b="1" dirty="0"/>
              <a:t>13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94900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4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4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9877" grpId="0" autoUpdateAnimBg="0"/>
      <p:bldP spid="74769" grpId="0"/>
      <p:bldP spid="74773" grpId="0"/>
      <p:bldP spid="74774" grpId="0"/>
      <p:bldP spid="74775" grpId="0" animBg="1"/>
      <p:bldP spid="74776" grpId="0" animBg="1"/>
      <p:bldP spid="74777" grpId="0" animBg="1"/>
      <p:bldP spid="74781" grpId="0" animBg="1"/>
      <p:bldP spid="41" grpId="0" animBg="1"/>
      <p:bldP spid="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PA-文本框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5350" y="1905001"/>
            <a:ext cx="110744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kumimoji="1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试用两片同步十进制计数器</a:t>
            </a:r>
            <a:r>
              <a:rPr lang="en-US" altLang="zh-CN" dirty="0"/>
              <a:t>74LS160</a:t>
            </a:r>
            <a:r>
              <a:rPr lang="zh-CN" altLang="en-US" dirty="0"/>
              <a:t>构成一个模为</a:t>
            </a:r>
            <a:r>
              <a:rPr lang="en-US" altLang="zh-CN" dirty="0"/>
              <a:t>67</a:t>
            </a:r>
            <a:r>
              <a:rPr lang="zh-CN" altLang="en-US" dirty="0"/>
              <a:t>的十进制加法计数器。</a:t>
            </a:r>
          </a:p>
        </p:txBody>
      </p:sp>
      <p:pic>
        <p:nvPicPr>
          <p:cNvPr id="83973" name="PA-图片 7" descr="C:\Users\acer\Desktop\1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" y="5887105"/>
            <a:ext cx="10979395" cy="85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PA-矩形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83975" name="PA-Object 7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22641667"/>
              </p:ext>
            </p:extLst>
          </p:nvPr>
        </p:nvGraphicFramePr>
        <p:xfrm>
          <a:off x="1422203" y="2476698"/>
          <a:ext cx="10547872" cy="317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023960" imgH="2119680" progId="">
                  <p:embed/>
                </p:oleObj>
              </mc:Choice>
              <mc:Fallback>
                <p:oleObj r:id="rId10" imgW="7023960" imgH="2119680" progId="">
                  <p:embed/>
                  <p:pic>
                    <p:nvPicPr>
                      <p:cNvPr id="83975" name="PA-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203" y="2476698"/>
                        <a:ext cx="10547872" cy="317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A-文本框 5">
            <a:extLst>
              <a:ext uri="{FF2B5EF4-FFF2-40B4-BE49-F238E27FC236}">
                <a16:creationId xmlns:a16="http://schemas.microsoft.com/office/drawing/2014/main" id="{80881DF4-FA62-4853-BC0E-A2C2387DEAB1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6939" y="1372527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专用集成计数器应用 </a:t>
            </a:r>
          </a:p>
        </p:txBody>
      </p:sp>
      <p:sp>
        <p:nvSpPr>
          <p:cNvPr id="9" name="PA-圆角矩形 1">
            <a:extLst>
              <a:ext uri="{FF2B5EF4-FFF2-40B4-BE49-F238E27FC236}">
                <a16:creationId xmlns:a16="http://schemas.microsoft.com/office/drawing/2014/main" id="{55F1BA5F-B0FA-4F63-875C-734323A049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348343" y="516695"/>
            <a:ext cx="214085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-文本框 5">
            <a:extLst>
              <a:ext uri="{FF2B5EF4-FFF2-40B4-BE49-F238E27FC236}">
                <a16:creationId xmlns:a16="http://schemas.microsoft.com/office/drawing/2014/main" id="{0901FC94-A7E3-42D7-81E6-A1E90F385C5A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87090" y="602218"/>
            <a:ext cx="1866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B7E4ABFD-9019-54A9-8BD7-0954AAAAF777}"/>
              </a:ext>
            </a:extLst>
          </p:cNvPr>
          <p:cNvSpPr/>
          <p:nvPr/>
        </p:nvSpPr>
        <p:spPr>
          <a:xfrm>
            <a:off x="1708732" y="3190240"/>
            <a:ext cx="1227508" cy="1048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9DCD8C7-8D8B-2D25-974D-CF045985F500}"/>
              </a:ext>
            </a:extLst>
          </p:cNvPr>
          <p:cNvSpPr/>
          <p:nvPr/>
        </p:nvSpPr>
        <p:spPr>
          <a:xfrm>
            <a:off x="6514412" y="3190240"/>
            <a:ext cx="1227508" cy="104820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6B0BF6-9066-3090-8B40-3C74D3C9D81A}"/>
              </a:ext>
            </a:extLst>
          </p:cNvPr>
          <p:cNvSpPr txBox="1"/>
          <p:nvPr/>
        </p:nvSpPr>
        <p:spPr>
          <a:xfrm>
            <a:off x="5017268" y="256700"/>
            <a:ext cx="2258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0000</a:t>
            </a:r>
          </a:p>
          <a:p>
            <a:endParaRPr lang="en-US" altLang="zh-CN" dirty="0"/>
          </a:p>
          <a:p>
            <a:r>
              <a:rPr lang="en-US" altLang="zh-CN" dirty="0"/>
              <a:t>0000</a:t>
            </a:r>
          </a:p>
          <a:p>
            <a:pPr marL="342900" indent="-342900">
              <a:buAutoNum type="arabicPlain" startAt="1001"/>
            </a:pPr>
            <a:endParaRPr lang="en-US" altLang="zh-CN" dirty="0"/>
          </a:p>
          <a:p>
            <a:r>
              <a:rPr lang="en-US" altLang="zh-CN" dirty="0"/>
              <a:t>0001</a:t>
            </a:r>
          </a:p>
          <a:p>
            <a:r>
              <a:rPr lang="en-US" altLang="zh-CN" dirty="0"/>
              <a:t>0110     0110     </a:t>
            </a:r>
            <a:r>
              <a:rPr lang="zh-CN" altLang="en-US" dirty="0"/>
              <a:t>→</a:t>
            </a:r>
            <a:r>
              <a:rPr lang="en-US" altLang="zh-CN" dirty="0"/>
              <a:t>66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4D5B65-6266-4D26-08A9-93F5F1C958DB}"/>
              </a:ext>
            </a:extLst>
          </p:cNvPr>
          <p:cNvSpPr txBox="1"/>
          <p:nvPr/>
        </p:nvSpPr>
        <p:spPr>
          <a:xfrm>
            <a:off x="5782340" y="277092"/>
            <a:ext cx="2212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0000       </a:t>
            </a:r>
            <a:r>
              <a:rPr lang="zh-CN" altLang="en-US" dirty="0"/>
              <a:t>→</a:t>
            </a:r>
            <a:r>
              <a:rPr lang="en-US" altLang="zh-CN" dirty="0"/>
              <a:t>0            </a:t>
            </a:r>
          </a:p>
          <a:p>
            <a:endParaRPr lang="en-US" altLang="zh-CN" dirty="0"/>
          </a:p>
          <a:p>
            <a:pPr marL="342900" indent="-342900">
              <a:buAutoNum type="arabicPlain" startAt="1001"/>
            </a:pPr>
            <a:r>
              <a:rPr lang="en-US" altLang="zh-CN" dirty="0"/>
              <a:t>   </a:t>
            </a:r>
          </a:p>
          <a:p>
            <a:pPr marL="342900" indent="-342900">
              <a:buAutoNum type="arabicPlain" startAt="1001"/>
            </a:pPr>
            <a:endParaRPr lang="en-US" altLang="zh-CN" dirty="0"/>
          </a:p>
          <a:p>
            <a:r>
              <a:rPr lang="en-US" altLang="zh-CN" dirty="0"/>
              <a:t>0000                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672163-F6E6-6191-426F-1B66AF00BFA8}"/>
              </a:ext>
            </a:extLst>
          </p:cNvPr>
          <p:cNvSpPr txBox="1"/>
          <p:nvPr/>
        </p:nvSpPr>
        <p:spPr>
          <a:xfrm>
            <a:off x="5045529" y="-157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516BBD-BA05-F18F-BDAE-F8BC49296A38}"/>
              </a:ext>
            </a:extLst>
          </p:cNvPr>
          <p:cNvSpPr txBox="1"/>
          <p:nvPr/>
        </p:nvSpPr>
        <p:spPr>
          <a:xfrm>
            <a:off x="5908602" y="-181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307129-AAC1-7253-83C5-1F6D08929ABE}"/>
              </a:ext>
            </a:extLst>
          </p:cNvPr>
          <p:cNvSpPr txBox="1"/>
          <p:nvPr/>
        </p:nvSpPr>
        <p:spPr>
          <a:xfrm>
            <a:off x="9913317" y="42567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6BADF0-D791-6C82-D351-9DAC133D6751}"/>
              </a:ext>
            </a:extLst>
          </p:cNvPr>
          <p:cNvSpPr txBox="1"/>
          <p:nvPr/>
        </p:nvSpPr>
        <p:spPr>
          <a:xfrm>
            <a:off x="5134488" y="40498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36AB86-349E-F64B-8436-DEEBF5A17D3A}"/>
              </a:ext>
            </a:extLst>
          </p:cNvPr>
          <p:cNvSpPr txBox="1"/>
          <p:nvPr/>
        </p:nvSpPr>
        <p:spPr>
          <a:xfrm>
            <a:off x="8694964" y="922564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76</a:t>
            </a:r>
          </a:p>
          <a:p>
            <a:r>
              <a:rPr lang="en-US" altLang="zh-CN" b="1" dirty="0"/>
              <a:t>0----75</a:t>
            </a:r>
          </a:p>
          <a:p>
            <a:r>
              <a:rPr lang="en-US" altLang="zh-CN" b="1" dirty="0"/>
              <a:t>21---96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FE9E51-FC63-4F37-2FC5-2A68EA148D7A}"/>
              </a:ext>
            </a:extLst>
          </p:cNvPr>
          <p:cNvSpPr txBox="1"/>
          <p:nvPr/>
        </p:nvSpPr>
        <p:spPr>
          <a:xfrm>
            <a:off x="7740357" y="175403"/>
            <a:ext cx="3845930" cy="646331"/>
          </a:xfrm>
          <a:prstGeom prst="rect">
            <a:avLst/>
          </a:prstGeom>
          <a:solidFill>
            <a:srgbClr val="86DEE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级联不会的，一定要掌握单个计数器芯片的同步置数，异步清零的操作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 autoUpdateAnimBg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4" name="PA-Object 1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362576" y="2438400"/>
          <a:ext cx="2790825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2" imgW="1057358" imgH="1387998" progId="Visio.Drawing.11">
                  <p:embed/>
                </p:oleObj>
              </mc:Choice>
              <mc:Fallback>
                <p:oleObj name="Visio" r:id="rId22" imgW="1057358" imgH="1387998" progId="Visio.Drawing.11">
                  <p:embed/>
                  <p:pic>
                    <p:nvPicPr>
                      <p:cNvPr id="102404" name="PA-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76" y="2438400"/>
                        <a:ext cx="2790825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PA-AutoShape 5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0" y="5410200"/>
            <a:ext cx="2411730" cy="457200"/>
          </a:xfrm>
          <a:prstGeom prst="wedgeRectCallout">
            <a:avLst>
              <a:gd name="adj1" fmla="val -112731"/>
              <a:gd name="adj2" fmla="val 41236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移位脉冲输入端</a:t>
            </a:r>
          </a:p>
        </p:txBody>
      </p:sp>
      <p:sp>
        <p:nvSpPr>
          <p:cNvPr id="57351" name="PA-AutoShape 5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53401" y="2750820"/>
            <a:ext cx="3009900" cy="457200"/>
          </a:xfrm>
          <a:prstGeom prst="wedgeRectCallout">
            <a:avLst>
              <a:gd name="adj1" fmla="val -104589"/>
              <a:gd name="adj2" fmla="val -253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右移串行数码输入端</a:t>
            </a:r>
          </a:p>
        </p:txBody>
      </p:sp>
      <p:sp>
        <p:nvSpPr>
          <p:cNvPr id="57352" name="PA-AutoShape 5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22503" y="2438400"/>
            <a:ext cx="2418077" cy="533400"/>
          </a:xfrm>
          <a:prstGeom prst="wedgeRectCallout">
            <a:avLst>
              <a:gd name="adj1" fmla="val 80787"/>
              <a:gd name="adj2" fmla="val 206074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并行数码输入端</a:t>
            </a:r>
          </a:p>
        </p:txBody>
      </p:sp>
      <p:sp>
        <p:nvSpPr>
          <p:cNvPr id="57353" name="PA-AutoShape 5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581900" y="1828800"/>
            <a:ext cx="3009900" cy="457200"/>
          </a:xfrm>
          <a:prstGeom prst="wedgeRectCallout">
            <a:avLst>
              <a:gd name="adj1" fmla="val -91708"/>
              <a:gd name="adj2" fmla="val 151356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左移串行数码输入端</a:t>
            </a:r>
          </a:p>
        </p:txBody>
      </p:sp>
      <p:sp>
        <p:nvSpPr>
          <p:cNvPr id="57354" name="PA-AutoShape 5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5590" y="3352799"/>
            <a:ext cx="4673600" cy="2209529"/>
          </a:xfrm>
          <a:prstGeom prst="wedgeRectCallout">
            <a:avLst>
              <a:gd name="adj1" fmla="val 61829"/>
              <a:gd name="adj2" fmla="val 25972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工作方式控制端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S1 S0 = 00 </a:t>
            </a:r>
            <a:r>
              <a:rPr lang="zh-CN" altLang="en-US" sz="2400" b="1" dirty="0">
                <a:solidFill>
                  <a:srgbClr val="000000"/>
                </a:solidFill>
              </a:rPr>
              <a:t>时，保持功能。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S1 S0 = 01 </a:t>
            </a:r>
            <a:r>
              <a:rPr lang="zh-CN" altLang="en-US" sz="2400" b="1" dirty="0">
                <a:solidFill>
                  <a:srgbClr val="000000"/>
                </a:solidFill>
              </a:rPr>
              <a:t>时，右移功能。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S1 S0 = 10 </a:t>
            </a:r>
            <a:r>
              <a:rPr lang="zh-CN" altLang="en-US" sz="2400" b="1" dirty="0">
                <a:solidFill>
                  <a:srgbClr val="000000"/>
                </a:solidFill>
              </a:rPr>
              <a:t>时，左移功能。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S1 S0 = 11 </a:t>
            </a:r>
            <a:r>
              <a:rPr lang="zh-CN" altLang="en-US" sz="2400" b="1" dirty="0">
                <a:solidFill>
                  <a:srgbClr val="000000"/>
                </a:solidFill>
              </a:rPr>
              <a:t>时，并行置数。</a:t>
            </a:r>
          </a:p>
        </p:txBody>
      </p:sp>
      <p:sp>
        <p:nvSpPr>
          <p:cNvPr id="57355" name="PA-AutoShape 5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77200" y="3886200"/>
            <a:ext cx="2335530" cy="457200"/>
          </a:xfrm>
          <a:prstGeom prst="wedgeRectCallout">
            <a:avLst>
              <a:gd name="adj1" fmla="val -65199"/>
              <a:gd name="adj2" fmla="val 9417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并行数据输出端</a:t>
            </a:r>
          </a:p>
        </p:txBody>
      </p:sp>
      <p:sp>
        <p:nvSpPr>
          <p:cNvPr id="57356" name="PA-AutoShape 5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09764" y="5387103"/>
            <a:ext cx="2133600" cy="830263"/>
          </a:xfrm>
          <a:prstGeom prst="wedgeRectCallout">
            <a:avLst>
              <a:gd name="adj1" fmla="val 115949"/>
              <a:gd name="adj2" fmla="val -40111"/>
            </a:avLst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异步清 </a:t>
            </a:r>
            <a:r>
              <a:rPr lang="en-US" altLang="zh-CN" sz="2400" b="1" dirty="0">
                <a:solidFill>
                  <a:srgbClr val="000000"/>
                </a:solidFill>
              </a:rPr>
              <a:t>0 </a:t>
            </a:r>
            <a:r>
              <a:rPr lang="zh-CN" altLang="en-US" sz="2400" b="1" dirty="0">
                <a:solidFill>
                  <a:srgbClr val="000000"/>
                </a:solidFill>
              </a:rPr>
              <a:t>端，低电平有效</a:t>
            </a:r>
          </a:p>
        </p:txBody>
      </p:sp>
      <p:sp>
        <p:nvSpPr>
          <p:cNvPr id="57357" name="PA-矩形 12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91200" y="3200400"/>
            <a:ext cx="304800" cy="1371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7358" name="PA-矩形 1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840413" y="4621213"/>
            <a:ext cx="304800" cy="609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7359" name="PA-矩形 12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39000" y="3505200"/>
            <a:ext cx="457200" cy="1371600"/>
          </a:xfrm>
          <a:prstGeom prst="roundRect">
            <a:avLst/>
          </a:prstGeom>
          <a:noFill/>
          <a:ln w="28575">
            <a:solidFill>
              <a:srgbClr val="005286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6" name="PA-矩形 8">
            <a:extLst>
              <a:ext uri="{FF2B5EF4-FFF2-40B4-BE49-F238E27FC236}">
                <a16:creationId xmlns:a16="http://schemas.microsoft.com/office/drawing/2014/main" id="{B8E3E060-AD95-48A0-89F7-79EB7E27C7EF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7" name="PA-矩形 9">
            <a:extLst>
              <a:ext uri="{FF2B5EF4-FFF2-40B4-BE49-F238E27FC236}">
                <a16:creationId xmlns:a16="http://schemas.microsoft.com/office/drawing/2014/main" id="{4D88E40F-F2B3-4CF5-9E01-8B9A1EBEC764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" name="PA-文本框 5">
            <a:extLst>
              <a:ext uri="{FF2B5EF4-FFF2-40B4-BE49-F238E27FC236}">
                <a16:creationId xmlns:a16="http://schemas.microsoft.com/office/drawing/2014/main" id="{5C09E930-3A7F-45FC-9D50-0F320BFBC90B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26939" y="138205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移位寄存器</a:t>
            </a:r>
          </a:p>
        </p:txBody>
      </p:sp>
      <p:sp>
        <p:nvSpPr>
          <p:cNvPr id="19" name="PA-圆角矩形 1">
            <a:extLst>
              <a:ext uri="{FF2B5EF4-FFF2-40B4-BE49-F238E27FC236}">
                <a16:creationId xmlns:a16="http://schemas.microsoft.com/office/drawing/2014/main" id="{86148CE2-5A9C-4C8D-B313-D0CEB821868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PA-文本框 5">
            <a:extLst>
              <a:ext uri="{FF2B5EF4-FFF2-40B4-BE49-F238E27FC236}">
                <a16:creationId xmlns:a16="http://schemas.microsoft.com/office/drawing/2014/main" id="{BB1270DF-85AC-4703-A2B2-BF9D20B44B4C}"/>
              </a:ext>
            </a:extLst>
          </p:cNvPr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21" name="PA-文本框 4">
            <a:extLst>
              <a:ext uri="{FF2B5EF4-FFF2-40B4-BE49-F238E27FC236}">
                <a16:creationId xmlns:a16="http://schemas.microsoft.com/office/drawing/2014/main" id="{648AA37A-E48B-45D7-8580-10865B3B21FF}"/>
              </a:ext>
            </a:extLst>
          </p:cNvPr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14400" y="1952128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位双向移位寄存器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74LS194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PA-文本框 4">
            <a:extLst>
              <a:ext uri="{FF2B5EF4-FFF2-40B4-BE49-F238E27FC236}">
                <a16:creationId xmlns:a16="http://schemas.microsoft.com/office/drawing/2014/main" id="{F567E7A9-5C04-342C-6DE2-DD53484B374B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81600" y="317807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</a:p>
        </p:txBody>
      </p:sp>
      <p:sp>
        <p:nvSpPr>
          <p:cNvPr id="3" name="PA-文本框 4">
            <a:extLst>
              <a:ext uri="{FF2B5EF4-FFF2-40B4-BE49-F238E27FC236}">
                <a16:creationId xmlns:a16="http://schemas.microsoft.com/office/drawing/2014/main" id="{19FE4A76-D837-DE92-25DE-8D5E5B3E7CC2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201922" y="931872"/>
            <a:ext cx="6818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47F6A1-6119-59F3-6700-BBA91C2BC9D1}"/>
              </a:ext>
            </a:extLst>
          </p:cNvPr>
          <p:cNvSpPr txBox="1"/>
          <p:nvPr/>
        </p:nvSpPr>
        <p:spPr>
          <a:xfrm>
            <a:off x="10210800" y="360164"/>
            <a:ext cx="175685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生成特定周期序列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C942F4-91AB-4D70-5704-4BCE5201D3AE}"/>
              </a:ext>
            </a:extLst>
          </p:cNvPr>
          <p:cNvSpPr txBox="1"/>
          <p:nvPr/>
        </p:nvSpPr>
        <p:spPr>
          <a:xfrm>
            <a:off x="4043364" y="1526721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课本 例题 </a:t>
            </a:r>
            <a:r>
              <a:rPr lang="en-US" altLang="zh-CN" dirty="0"/>
              <a:t>7-12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 autoUpdateAnimBg="0"/>
      <p:bldP spid="57351" grpId="0" animBg="1" autoUpdateAnimBg="0"/>
      <p:bldP spid="57352" grpId="0" animBg="1" autoUpdateAnimBg="0"/>
      <p:bldP spid="57353" grpId="0" animBg="1" autoUpdateAnimBg="0"/>
      <p:bldP spid="57354" grpId="0" animBg="1" autoUpdateAnimBg="0"/>
      <p:bldP spid="57355" grpId="0" animBg="1" autoUpdateAnimBg="0"/>
      <p:bldP spid="57356" grpId="0" animBg="1" autoUpdateAnimBg="0"/>
      <p:bldP spid="57357" grpId="0" animBg="1" autoUpdateAnimBg="0"/>
      <p:bldP spid="57358" grpId="0" animBg="1" autoUpdateAnimBg="0"/>
      <p:bldP spid="57359" grpId="0" animBg="1" autoUpdateAnimBg="0"/>
      <p:bldP spid="18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>
            <a:extLst>
              <a:ext uri="{FF2B5EF4-FFF2-40B4-BE49-F238E27FC236}">
                <a16:creationId xmlns:a16="http://schemas.microsoft.com/office/drawing/2014/main" id="{29D1622D-60AB-4647-97D8-5B199E3EB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>
            <a:extLst>
              <a:ext uri="{FF2B5EF4-FFF2-40B4-BE49-F238E27FC236}">
                <a16:creationId xmlns:a16="http://schemas.microsoft.com/office/drawing/2014/main" id="{36550EB3-4661-42FA-97A1-A28C62BFEDC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9146E72-0B33-47CE-B545-525FA65D10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2C2833B6-E1A9-4EA5-A357-575F8BB68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BFA1784-E567-45F9-AE19-5E56A74CE5D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17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8022" y="189159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</a:p>
        </p:txBody>
      </p:sp>
      <p:sp>
        <p:nvSpPr>
          <p:cNvPr id="1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948" y="2355070"/>
            <a:ext cx="8333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[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例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]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试用计数器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74LS160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和组合逻辑电路实现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101001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序列。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3223" y="2917437"/>
            <a:ext cx="2980952" cy="3180952"/>
          </a:xfrm>
          <a:prstGeom prst="rect">
            <a:avLst/>
          </a:prstGeom>
        </p:spPr>
      </p:pic>
      <p:sp>
        <p:nvSpPr>
          <p:cNvPr id="19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12689" y="3134785"/>
            <a:ext cx="62310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）序列长度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n=6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，可以采用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74LS160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实现模   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6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的计数器。</a:t>
            </a:r>
          </a:p>
        </p:txBody>
      </p:sp>
      <p:sp>
        <p:nvSpPr>
          <p:cNvPr id="20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31739" y="4046248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）列出计数状态对应输出序列的状态转换表。</a:t>
            </a:r>
          </a:p>
        </p:txBody>
      </p:sp>
      <p:sp>
        <p:nvSpPr>
          <p:cNvPr id="4" name="矩形 3"/>
          <p:cNvSpPr/>
          <p:nvPr/>
        </p:nvSpPr>
        <p:spPr>
          <a:xfrm>
            <a:off x="7686675" y="3663401"/>
            <a:ext cx="1628775" cy="3828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606065" y="3663401"/>
            <a:ext cx="544298" cy="22325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6675" y="4109398"/>
            <a:ext cx="1628775" cy="17389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4" grpId="0" animBg="1"/>
      <p:bldP spid="24" grpId="0" animBg="1"/>
      <p:bldP spid="2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>
            <a:extLst>
              <a:ext uri="{FF2B5EF4-FFF2-40B4-BE49-F238E27FC236}">
                <a16:creationId xmlns:a16="http://schemas.microsoft.com/office/drawing/2014/main" id="{29D1622D-60AB-4647-97D8-5B199E3EB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-35738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>
            <a:extLst>
              <a:ext uri="{FF2B5EF4-FFF2-40B4-BE49-F238E27FC236}">
                <a16:creationId xmlns:a16="http://schemas.microsoft.com/office/drawing/2014/main" id="{36550EB3-4661-42FA-97A1-A28C62BFEDC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-35738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9146E72-0B33-47CE-B545-525FA65D10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90453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2C2833B6-E1A9-4EA5-A357-575F8BB68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348343" y="3917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BFA1784-E567-45F9-AE19-5E56A74CE5D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12469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17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8022" y="1414072"/>
            <a:ext cx="502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计数器</a:t>
            </a:r>
            <a:r>
              <a:rPr lang="en-US" altLang="zh-CN" sz="2400" b="1" dirty="0">
                <a:solidFill>
                  <a:srgbClr val="FF0000"/>
                </a:solidFill>
                <a:latin typeface="+mj-lt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+mj-lt"/>
              </a:rPr>
              <a:t>组合电路</a:t>
            </a:r>
          </a:p>
        </p:txBody>
      </p:sp>
      <p:sp>
        <p:nvSpPr>
          <p:cNvPr id="1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948" y="1877550"/>
            <a:ext cx="8333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[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例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]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试用计数器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74LS160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和组合逻辑电路实现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101001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序列。</a:t>
            </a:r>
          </a:p>
        </p:txBody>
      </p:sp>
      <p:sp>
        <p:nvSpPr>
          <p:cNvPr id="21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04044" y="2339215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3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）采用选择器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74LS151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实现组合逻辑电路。</a:t>
            </a:r>
          </a:p>
        </p:txBody>
      </p:sp>
      <p:sp>
        <p:nvSpPr>
          <p:cNvPr id="22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07801" y="2824354"/>
            <a:ext cx="3111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4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）画出逻辑电路图。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63855E-BD04-1CDD-EEF1-AF74395976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3958" y="135653"/>
            <a:ext cx="2980952" cy="31809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4731898-89A7-6141-2088-C39DFE586077}"/>
              </a:ext>
            </a:extLst>
          </p:cNvPr>
          <p:cNvSpPr/>
          <p:nvPr/>
        </p:nvSpPr>
        <p:spPr>
          <a:xfrm>
            <a:off x="8747874" y="3504931"/>
            <a:ext cx="1898249" cy="32841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8FD90F-BCEE-4C69-6C8D-B9C69DF0DBEA}"/>
              </a:ext>
            </a:extLst>
          </p:cNvPr>
          <p:cNvSpPr txBox="1"/>
          <p:nvPr/>
        </p:nvSpPr>
        <p:spPr>
          <a:xfrm>
            <a:off x="8760101" y="3519508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9FD154-5A4C-2E7E-3740-2AE207A89D9A}"/>
              </a:ext>
            </a:extLst>
          </p:cNvPr>
          <p:cNvSpPr txBox="1"/>
          <p:nvPr/>
        </p:nvSpPr>
        <p:spPr>
          <a:xfrm>
            <a:off x="8760101" y="3781393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7F0692-6F7C-F8DA-CB56-A1E6DDF88CC9}"/>
              </a:ext>
            </a:extLst>
          </p:cNvPr>
          <p:cNvSpPr txBox="1"/>
          <p:nvPr/>
        </p:nvSpPr>
        <p:spPr>
          <a:xfrm>
            <a:off x="8760101" y="4043278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7C442E-67AA-80EC-6B51-A5389144BE6E}"/>
              </a:ext>
            </a:extLst>
          </p:cNvPr>
          <p:cNvSpPr txBox="1"/>
          <p:nvPr/>
        </p:nvSpPr>
        <p:spPr>
          <a:xfrm>
            <a:off x="8760101" y="4305163"/>
            <a:ext cx="59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D0</a:t>
            </a:r>
            <a:endParaRPr lang="zh-CN" altLang="en-US" sz="2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634E14-3DFA-BA83-12CF-C55D712D221A}"/>
              </a:ext>
            </a:extLst>
          </p:cNvPr>
          <p:cNvSpPr txBox="1"/>
          <p:nvPr/>
        </p:nvSpPr>
        <p:spPr>
          <a:xfrm>
            <a:off x="8760100" y="4567048"/>
            <a:ext cx="65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D1</a:t>
            </a:r>
            <a:endParaRPr lang="zh-CN" altLang="en-US" sz="20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1F7960-61E4-489C-9DF7-6ADD272D777E}"/>
              </a:ext>
            </a:extLst>
          </p:cNvPr>
          <p:cNvSpPr txBox="1"/>
          <p:nvPr/>
        </p:nvSpPr>
        <p:spPr>
          <a:xfrm>
            <a:off x="8760101" y="4828933"/>
            <a:ext cx="96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D2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1A3C67-2E00-A103-ED62-F4361F75BBCD}"/>
              </a:ext>
            </a:extLst>
          </p:cNvPr>
          <p:cNvSpPr txBox="1"/>
          <p:nvPr/>
        </p:nvSpPr>
        <p:spPr>
          <a:xfrm>
            <a:off x="8760100" y="5090818"/>
            <a:ext cx="104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D3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8E87E3-1428-8202-1A4E-24A3E184472B}"/>
              </a:ext>
            </a:extLst>
          </p:cNvPr>
          <p:cNvSpPr txBox="1"/>
          <p:nvPr/>
        </p:nvSpPr>
        <p:spPr>
          <a:xfrm>
            <a:off x="8760101" y="5352703"/>
            <a:ext cx="93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D4</a:t>
            </a:r>
            <a:endParaRPr lang="zh-CN" altLang="en-US" sz="2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F5D1F8-966A-6795-AD98-211CBAFAC55D}"/>
              </a:ext>
            </a:extLst>
          </p:cNvPr>
          <p:cNvSpPr txBox="1"/>
          <p:nvPr/>
        </p:nvSpPr>
        <p:spPr>
          <a:xfrm>
            <a:off x="8760101" y="5614588"/>
            <a:ext cx="73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D5</a:t>
            </a:r>
            <a:endParaRPr lang="zh-CN" altLang="en-US" sz="20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26BC1E-EF47-8474-D00F-1F534861DA5D}"/>
              </a:ext>
            </a:extLst>
          </p:cNvPr>
          <p:cNvSpPr txBox="1"/>
          <p:nvPr/>
        </p:nvSpPr>
        <p:spPr>
          <a:xfrm>
            <a:off x="8760101" y="6138358"/>
            <a:ext cx="93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D7</a:t>
            </a:r>
            <a:endParaRPr lang="zh-CN" altLang="en-US" sz="20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F0DDC1-8D46-D473-53D3-9F98F106B914}"/>
              </a:ext>
            </a:extLst>
          </p:cNvPr>
          <p:cNvSpPr txBox="1"/>
          <p:nvPr/>
        </p:nvSpPr>
        <p:spPr>
          <a:xfrm>
            <a:off x="8760101" y="5876473"/>
            <a:ext cx="736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D6</a:t>
            </a:r>
            <a:endParaRPr lang="zh-CN" altLang="en-US" sz="20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9ED248-6856-8ABB-8441-DAA0054B3EEF}"/>
              </a:ext>
            </a:extLst>
          </p:cNvPr>
          <p:cNvSpPr txBox="1"/>
          <p:nvPr/>
        </p:nvSpPr>
        <p:spPr>
          <a:xfrm>
            <a:off x="8760101" y="6400241"/>
            <a:ext cx="63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GN</a:t>
            </a:r>
            <a:endParaRPr lang="zh-CN" altLang="en-US" sz="2000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C4D40F-5BE4-2850-BC8D-50FA1BB683E4}"/>
              </a:ext>
            </a:extLst>
          </p:cNvPr>
          <p:cNvGrpSpPr/>
          <p:nvPr/>
        </p:nvGrpSpPr>
        <p:grpSpPr>
          <a:xfrm>
            <a:off x="10646123" y="4746149"/>
            <a:ext cx="494938" cy="552362"/>
            <a:chOff x="10009827" y="3078234"/>
            <a:chExt cx="800656" cy="55236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2D74EEE-F8A5-A954-C6DC-D5216C41E85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9827" y="3078234"/>
              <a:ext cx="78908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635F3293-52F0-ECB9-CFD0-86030FDBC19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402" y="3630596"/>
              <a:ext cx="78908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02E7DAFE-C838-6D23-265E-2FB15891D6E0}"/>
              </a:ext>
            </a:extLst>
          </p:cNvPr>
          <p:cNvSpPr txBox="1"/>
          <p:nvPr/>
        </p:nvSpPr>
        <p:spPr>
          <a:xfrm>
            <a:off x="10278365" y="4554608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Y</a:t>
            </a:r>
            <a:endParaRPr lang="zh-CN" altLang="en-US" sz="20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F07592-03BC-8EE4-7B64-CFB237713AB5}"/>
              </a:ext>
            </a:extLst>
          </p:cNvPr>
          <p:cNvSpPr txBox="1"/>
          <p:nvPr/>
        </p:nvSpPr>
        <p:spPr>
          <a:xfrm>
            <a:off x="10049168" y="5067030"/>
            <a:ext cx="654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WN</a:t>
            </a:r>
            <a:endParaRPr lang="zh-CN" altLang="en-US" sz="20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24B7A7-9907-7B4E-330D-27305E5B84D2}"/>
              </a:ext>
            </a:extLst>
          </p:cNvPr>
          <p:cNvSpPr txBox="1"/>
          <p:nvPr/>
        </p:nvSpPr>
        <p:spPr>
          <a:xfrm>
            <a:off x="11141061" y="4581546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Z</a:t>
            </a:r>
            <a:endParaRPr lang="zh-CN" altLang="en-US" sz="20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EC04A99-7761-5081-3220-71620067F690}"/>
              </a:ext>
            </a:extLst>
          </p:cNvPr>
          <p:cNvSpPr txBox="1"/>
          <p:nvPr/>
        </p:nvSpPr>
        <p:spPr>
          <a:xfrm>
            <a:off x="9208546" y="371917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74LS151</a:t>
            </a:r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9A30CD2-207F-C600-EC03-E5A416860918}"/>
              </a:ext>
            </a:extLst>
          </p:cNvPr>
          <p:cNvCxnSpPr>
            <a:cxnSpLocks/>
          </p:cNvCxnSpPr>
          <p:nvPr/>
        </p:nvCxnSpPr>
        <p:spPr>
          <a:xfrm>
            <a:off x="8286458" y="3719170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F575E02-AA50-DDB3-84C9-CCF768A61CD8}"/>
              </a:ext>
            </a:extLst>
          </p:cNvPr>
          <p:cNvCxnSpPr>
            <a:cxnSpLocks/>
          </p:cNvCxnSpPr>
          <p:nvPr/>
        </p:nvCxnSpPr>
        <p:spPr>
          <a:xfrm>
            <a:off x="8286458" y="3982406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1F2B87E-2C6F-5911-7B44-6F78B810842D}"/>
              </a:ext>
            </a:extLst>
          </p:cNvPr>
          <p:cNvCxnSpPr>
            <a:cxnSpLocks/>
          </p:cNvCxnSpPr>
          <p:nvPr/>
        </p:nvCxnSpPr>
        <p:spPr>
          <a:xfrm>
            <a:off x="8286458" y="4245642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7C6DF28-069D-6ED2-D1C1-B59EE7A2BB66}"/>
              </a:ext>
            </a:extLst>
          </p:cNvPr>
          <p:cNvCxnSpPr>
            <a:cxnSpLocks/>
          </p:cNvCxnSpPr>
          <p:nvPr/>
        </p:nvCxnSpPr>
        <p:spPr>
          <a:xfrm>
            <a:off x="8286458" y="4508878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5F7F55DD-773D-E89E-F8A4-17A5553A24C9}"/>
              </a:ext>
            </a:extLst>
          </p:cNvPr>
          <p:cNvCxnSpPr>
            <a:cxnSpLocks/>
          </p:cNvCxnSpPr>
          <p:nvPr/>
        </p:nvCxnSpPr>
        <p:spPr>
          <a:xfrm>
            <a:off x="8286458" y="4772114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44BB0DD-72AF-0714-E2C4-2BAAC7CD1EE5}"/>
              </a:ext>
            </a:extLst>
          </p:cNvPr>
          <p:cNvCxnSpPr>
            <a:cxnSpLocks/>
          </p:cNvCxnSpPr>
          <p:nvPr/>
        </p:nvCxnSpPr>
        <p:spPr>
          <a:xfrm>
            <a:off x="8263373" y="5035350"/>
            <a:ext cx="4837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73B5D7-21AD-62A3-C945-AB0822B48EC2}"/>
              </a:ext>
            </a:extLst>
          </p:cNvPr>
          <p:cNvCxnSpPr>
            <a:cxnSpLocks/>
          </p:cNvCxnSpPr>
          <p:nvPr/>
        </p:nvCxnSpPr>
        <p:spPr>
          <a:xfrm>
            <a:off x="8286458" y="5298586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D4451BE-6EE5-003E-EAF7-E34E1050A68B}"/>
              </a:ext>
            </a:extLst>
          </p:cNvPr>
          <p:cNvCxnSpPr>
            <a:cxnSpLocks/>
          </p:cNvCxnSpPr>
          <p:nvPr/>
        </p:nvCxnSpPr>
        <p:spPr>
          <a:xfrm>
            <a:off x="8286458" y="5561822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D2DE38F-1E57-CEE2-7745-8BAF9466B516}"/>
              </a:ext>
            </a:extLst>
          </p:cNvPr>
          <p:cNvCxnSpPr>
            <a:cxnSpLocks/>
          </p:cNvCxnSpPr>
          <p:nvPr/>
        </p:nvCxnSpPr>
        <p:spPr>
          <a:xfrm>
            <a:off x="8286458" y="5825058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E4CB8AD-0AAF-8FFF-C2FD-DE8AC109F96D}"/>
              </a:ext>
            </a:extLst>
          </p:cNvPr>
          <p:cNvCxnSpPr>
            <a:cxnSpLocks/>
          </p:cNvCxnSpPr>
          <p:nvPr/>
        </p:nvCxnSpPr>
        <p:spPr>
          <a:xfrm>
            <a:off x="8286458" y="6088294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7788F98-8A4D-4C9B-125B-D5B7A33F24DC}"/>
              </a:ext>
            </a:extLst>
          </p:cNvPr>
          <p:cNvCxnSpPr>
            <a:cxnSpLocks/>
          </p:cNvCxnSpPr>
          <p:nvPr/>
        </p:nvCxnSpPr>
        <p:spPr>
          <a:xfrm>
            <a:off x="8286458" y="6351530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3174050-F4D3-7DBB-6F1F-374F1F3A794D}"/>
              </a:ext>
            </a:extLst>
          </p:cNvPr>
          <p:cNvCxnSpPr>
            <a:cxnSpLocks/>
          </p:cNvCxnSpPr>
          <p:nvPr/>
        </p:nvCxnSpPr>
        <p:spPr>
          <a:xfrm>
            <a:off x="8286458" y="6614770"/>
            <a:ext cx="46067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1884C8-77B8-1C02-72CC-3DF04EBED806}"/>
              </a:ext>
            </a:extLst>
          </p:cNvPr>
          <p:cNvSpPr/>
          <p:nvPr/>
        </p:nvSpPr>
        <p:spPr>
          <a:xfrm>
            <a:off x="8633640" y="6561653"/>
            <a:ext cx="113167" cy="11316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BD38C73-5717-ED13-254B-1B0D607D3DFE}"/>
              </a:ext>
            </a:extLst>
          </p:cNvPr>
          <p:cNvSpPr/>
          <p:nvPr/>
        </p:nvSpPr>
        <p:spPr>
          <a:xfrm>
            <a:off x="5059533" y="3414930"/>
            <a:ext cx="1898249" cy="32841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B84AF38-9D8A-3A1E-47AE-9173D7E5AAF4}"/>
              </a:ext>
            </a:extLst>
          </p:cNvPr>
          <p:cNvCxnSpPr>
            <a:cxnSpLocks/>
          </p:cNvCxnSpPr>
          <p:nvPr/>
        </p:nvCxnSpPr>
        <p:spPr>
          <a:xfrm>
            <a:off x="4260548" y="3969372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A3D79AE-9DDF-4267-6B52-A2B803CFC75C}"/>
              </a:ext>
            </a:extLst>
          </p:cNvPr>
          <p:cNvCxnSpPr>
            <a:cxnSpLocks/>
          </p:cNvCxnSpPr>
          <p:nvPr/>
        </p:nvCxnSpPr>
        <p:spPr>
          <a:xfrm>
            <a:off x="4260548" y="4334314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4CDF432-92CA-62BD-A9C2-4F4F397C476A}"/>
              </a:ext>
            </a:extLst>
          </p:cNvPr>
          <p:cNvCxnSpPr>
            <a:cxnSpLocks/>
          </p:cNvCxnSpPr>
          <p:nvPr/>
        </p:nvCxnSpPr>
        <p:spPr>
          <a:xfrm>
            <a:off x="4260548" y="4699256"/>
            <a:ext cx="7890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E8802B3-BAB0-B355-5134-8CC3B2A8915E}"/>
              </a:ext>
            </a:extLst>
          </p:cNvPr>
          <p:cNvCxnSpPr>
            <a:cxnSpLocks/>
          </p:cNvCxnSpPr>
          <p:nvPr/>
        </p:nvCxnSpPr>
        <p:spPr>
          <a:xfrm>
            <a:off x="4250366" y="5064198"/>
            <a:ext cx="79926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548898F-2E0C-D3DC-1286-B440AF1FE911}"/>
              </a:ext>
            </a:extLst>
          </p:cNvPr>
          <p:cNvCxnSpPr>
            <a:cxnSpLocks/>
          </p:cNvCxnSpPr>
          <p:nvPr/>
        </p:nvCxnSpPr>
        <p:spPr>
          <a:xfrm>
            <a:off x="4513337" y="5429140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A735DDB8-E491-E5DA-702B-0E42DF77496D}"/>
              </a:ext>
            </a:extLst>
          </p:cNvPr>
          <p:cNvSpPr txBox="1"/>
          <p:nvPr/>
        </p:nvSpPr>
        <p:spPr>
          <a:xfrm>
            <a:off x="5044253" y="3783025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9672770-3B50-D7EA-64F7-226515D7CF86}"/>
              </a:ext>
            </a:extLst>
          </p:cNvPr>
          <p:cNvSpPr txBox="1"/>
          <p:nvPr/>
        </p:nvSpPr>
        <p:spPr>
          <a:xfrm>
            <a:off x="5044253" y="4144601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2429508-BD29-115E-8203-2167F2483BA2}"/>
              </a:ext>
            </a:extLst>
          </p:cNvPr>
          <p:cNvSpPr txBox="1"/>
          <p:nvPr/>
        </p:nvSpPr>
        <p:spPr>
          <a:xfrm>
            <a:off x="5044253" y="4506177"/>
            <a:ext cx="312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184356C-0C31-5D73-9A60-B6999A36BF73}"/>
              </a:ext>
            </a:extLst>
          </p:cNvPr>
          <p:cNvSpPr txBox="1"/>
          <p:nvPr/>
        </p:nvSpPr>
        <p:spPr>
          <a:xfrm>
            <a:off x="5044253" y="4867753"/>
            <a:ext cx="655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</a:t>
            </a:r>
            <a:endParaRPr lang="zh-CN" altLang="en-US" sz="20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3E9EEE1-3452-9A44-29B0-5D5BC4DEEA86}"/>
              </a:ext>
            </a:extLst>
          </p:cNvPr>
          <p:cNvSpPr txBox="1"/>
          <p:nvPr/>
        </p:nvSpPr>
        <p:spPr>
          <a:xfrm>
            <a:off x="5044253" y="5229329"/>
            <a:ext cx="102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ENT</a:t>
            </a:r>
            <a:endParaRPr lang="zh-CN" altLang="en-US" sz="2000" dirty="0"/>
          </a:p>
        </p:txBody>
      </p:sp>
      <p:sp>
        <p:nvSpPr>
          <p:cNvPr id="120832" name="文本框 120831">
            <a:extLst>
              <a:ext uri="{FF2B5EF4-FFF2-40B4-BE49-F238E27FC236}">
                <a16:creationId xmlns:a16="http://schemas.microsoft.com/office/drawing/2014/main" id="{F24A7A64-59E0-EC7E-5135-5B512C29D435}"/>
              </a:ext>
            </a:extLst>
          </p:cNvPr>
          <p:cNvSpPr txBox="1"/>
          <p:nvPr/>
        </p:nvSpPr>
        <p:spPr>
          <a:xfrm>
            <a:off x="5044253" y="5590905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ENP</a:t>
            </a:r>
            <a:endParaRPr lang="zh-CN" altLang="en-US" sz="2000" dirty="0"/>
          </a:p>
        </p:txBody>
      </p:sp>
      <p:sp>
        <p:nvSpPr>
          <p:cNvPr id="120833" name="椭圆 120832">
            <a:extLst>
              <a:ext uri="{FF2B5EF4-FFF2-40B4-BE49-F238E27FC236}">
                <a16:creationId xmlns:a16="http://schemas.microsoft.com/office/drawing/2014/main" id="{E79AF175-E49E-C1CC-33B8-B182A4460E1B}"/>
              </a:ext>
            </a:extLst>
          </p:cNvPr>
          <p:cNvSpPr/>
          <p:nvPr/>
        </p:nvSpPr>
        <p:spPr>
          <a:xfrm>
            <a:off x="4954228" y="3555262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834" name="直接连接符 120833">
            <a:extLst>
              <a:ext uri="{FF2B5EF4-FFF2-40B4-BE49-F238E27FC236}">
                <a16:creationId xmlns:a16="http://schemas.microsoft.com/office/drawing/2014/main" id="{56608A80-03A6-4529-DB30-74B3DE186E99}"/>
              </a:ext>
            </a:extLst>
          </p:cNvPr>
          <p:cNvCxnSpPr>
            <a:cxnSpLocks/>
          </p:cNvCxnSpPr>
          <p:nvPr/>
        </p:nvCxnSpPr>
        <p:spPr>
          <a:xfrm flipH="1">
            <a:off x="6957783" y="5784243"/>
            <a:ext cx="3633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35" name="直接连接符 120834">
            <a:extLst>
              <a:ext uri="{FF2B5EF4-FFF2-40B4-BE49-F238E27FC236}">
                <a16:creationId xmlns:a16="http://schemas.microsoft.com/office/drawing/2014/main" id="{76C301B6-A320-D7E0-C3CF-193A2EBA80ED}"/>
              </a:ext>
            </a:extLst>
          </p:cNvPr>
          <p:cNvCxnSpPr>
            <a:cxnSpLocks/>
          </p:cNvCxnSpPr>
          <p:nvPr/>
        </p:nvCxnSpPr>
        <p:spPr>
          <a:xfrm flipH="1">
            <a:off x="6957782" y="5374332"/>
            <a:ext cx="3633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841" name="文本框 120840">
            <a:extLst>
              <a:ext uri="{FF2B5EF4-FFF2-40B4-BE49-F238E27FC236}">
                <a16:creationId xmlns:a16="http://schemas.microsoft.com/office/drawing/2014/main" id="{FC1ECB08-456B-6A9B-C4DA-75F23CD23540}"/>
              </a:ext>
            </a:extLst>
          </p:cNvPr>
          <p:cNvSpPr txBox="1"/>
          <p:nvPr/>
        </p:nvSpPr>
        <p:spPr>
          <a:xfrm>
            <a:off x="3907506" y="6298941"/>
            <a:ext cx="81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120842" name="文本框 120841">
            <a:extLst>
              <a:ext uri="{FF2B5EF4-FFF2-40B4-BE49-F238E27FC236}">
                <a16:creationId xmlns:a16="http://schemas.microsoft.com/office/drawing/2014/main" id="{E886CF8C-86E0-65B7-5C93-3B1EA817C3B4}"/>
              </a:ext>
            </a:extLst>
          </p:cNvPr>
          <p:cNvSpPr txBox="1"/>
          <p:nvPr/>
        </p:nvSpPr>
        <p:spPr>
          <a:xfrm>
            <a:off x="6387931" y="3972231"/>
            <a:ext cx="66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QA</a:t>
            </a:r>
            <a:endParaRPr lang="zh-CN" altLang="en-US" sz="2000" dirty="0"/>
          </a:p>
        </p:txBody>
      </p:sp>
      <p:sp>
        <p:nvSpPr>
          <p:cNvPr id="120843" name="文本框 120842">
            <a:extLst>
              <a:ext uri="{FF2B5EF4-FFF2-40B4-BE49-F238E27FC236}">
                <a16:creationId xmlns:a16="http://schemas.microsoft.com/office/drawing/2014/main" id="{18FABA3C-F06B-D6BC-8F58-DAF83721934D}"/>
              </a:ext>
            </a:extLst>
          </p:cNvPr>
          <p:cNvSpPr txBox="1"/>
          <p:nvPr/>
        </p:nvSpPr>
        <p:spPr>
          <a:xfrm>
            <a:off x="6428619" y="4358469"/>
            <a:ext cx="609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QB</a:t>
            </a:r>
            <a:endParaRPr lang="zh-CN" altLang="en-US" sz="2000" dirty="0"/>
          </a:p>
        </p:txBody>
      </p:sp>
      <p:sp>
        <p:nvSpPr>
          <p:cNvPr id="120844" name="文本框 120843">
            <a:extLst>
              <a:ext uri="{FF2B5EF4-FFF2-40B4-BE49-F238E27FC236}">
                <a16:creationId xmlns:a16="http://schemas.microsoft.com/office/drawing/2014/main" id="{BDD0FA49-B984-B8CB-D0F1-F875167FAC0C}"/>
              </a:ext>
            </a:extLst>
          </p:cNvPr>
          <p:cNvSpPr txBox="1"/>
          <p:nvPr/>
        </p:nvSpPr>
        <p:spPr>
          <a:xfrm>
            <a:off x="6428620" y="4764914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QC</a:t>
            </a:r>
            <a:endParaRPr lang="zh-CN" altLang="en-US" sz="2000" dirty="0"/>
          </a:p>
        </p:txBody>
      </p:sp>
      <p:sp>
        <p:nvSpPr>
          <p:cNvPr id="120845" name="文本框 120844">
            <a:extLst>
              <a:ext uri="{FF2B5EF4-FFF2-40B4-BE49-F238E27FC236}">
                <a16:creationId xmlns:a16="http://schemas.microsoft.com/office/drawing/2014/main" id="{B85259FC-FAD9-8F9D-503E-66FD70FB5A47}"/>
              </a:ext>
            </a:extLst>
          </p:cNvPr>
          <p:cNvSpPr txBox="1"/>
          <p:nvPr/>
        </p:nvSpPr>
        <p:spPr>
          <a:xfrm>
            <a:off x="6322083" y="5577804"/>
            <a:ext cx="77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RCO</a:t>
            </a:r>
            <a:endParaRPr lang="zh-CN" altLang="en-US" sz="2000" dirty="0"/>
          </a:p>
        </p:txBody>
      </p:sp>
      <p:sp>
        <p:nvSpPr>
          <p:cNvPr id="120846" name="文本框 120845">
            <a:extLst>
              <a:ext uri="{FF2B5EF4-FFF2-40B4-BE49-F238E27FC236}">
                <a16:creationId xmlns:a16="http://schemas.microsoft.com/office/drawing/2014/main" id="{015E859B-25DD-7C8B-DE1A-4BCF1F9136A7}"/>
              </a:ext>
            </a:extLst>
          </p:cNvPr>
          <p:cNvSpPr txBox="1"/>
          <p:nvPr/>
        </p:nvSpPr>
        <p:spPr>
          <a:xfrm>
            <a:off x="6428620" y="5171359"/>
            <a:ext cx="60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QD</a:t>
            </a:r>
            <a:endParaRPr lang="zh-CN" altLang="en-US" sz="2000" dirty="0"/>
          </a:p>
        </p:txBody>
      </p:sp>
      <p:sp>
        <p:nvSpPr>
          <p:cNvPr id="120847" name="文本框 120846">
            <a:extLst>
              <a:ext uri="{FF2B5EF4-FFF2-40B4-BE49-F238E27FC236}">
                <a16:creationId xmlns:a16="http://schemas.microsoft.com/office/drawing/2014/main" id="{CAF06D16-04E3-2BCE-704C-0FEFB1CFFF94}"/>
              </a:ext>
            </a:extLst>
          </p:cNvPr>
          <p:cNvSpPr txBox="1"/>
          <p:nvPr/>
        </p:nvSpPr>
        <p:spPr>
          <a:xfrm>
            <a:off x="5451679" y="381601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74LS160</a:t>
            </a:r>
            <a:endParaRPr lang="zh-CN" altLang="en-US" dirty="0"/>
          </a:p>
        </p:txBody>
      </p:sp>
      <p:cxnSp>
        <p:nvCxnSpPr>
          <p:cNvPr id="120848" name="直接连接符 120847">
            <a:extLst>
              <a:ext uri="{FF2B5EF4-FFF2-40B4-BE49-F238E27FC236}">
                <a16:creationId xmlns:a16="http://schemas.microsoft.com/office/drawing/2014/main" id="{5E66D8CA-F0D0-6554-0C2B-B4ACA2378FE9}"/>
              </a:ext>
            </a:extLst>
          </p:cNvPr>
          <p:cNvCxnSpPr>
            <a:cxnSpLocks/>
          </p:cNvCxnSpPr>
          <p:nvPr/>
        </p:nvCxnSpPr>
        <p:spPr>
          <a:xfrm>
            <a:off x="4513337" y="5794082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49" name="直接连接符 120848">
            <a:extLst>
              <a:ext uri="{FF2B5EF4-FFF2-40B4-BE49-F238E27FC236}">
                <a16:creationId xmlns:a16="http://schemas.microsoft.com/office/drawing/2014/main" id="{C349BF31-E311-CC4B-7DBF-A0E05D1B48A7}"/>
              </a:ext>
            </a:extLst>
          </p:cNvPr>
          <p:cNvCxnSpPr>
            <a:cxnSpLocks/>
          </p:cNvCxnSpPr>
          <p:nvPr/>
        </p:nvCxnSpPr>
        <p:spPr>
          <a:xfrm>
            <a:off x="4163084" y="6159024"/>
            <a:ext cx="8865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50" name="直接连接符 120849">
            <a:extLst>
              <a:ext uri="{FF2B5EF4-FFF2-40B4-BE49-F238E27FC236}">
                <a16:creationId xmlns:a16="http://schemas.microsoft.com/office/drawing/2014/main" id="{4F44C472-0448-D6DF-7CB0-DDE694A50201}"/>
              </a:ext>
            </a:extLst>
          </p:cNvPr>
          <p:cNvCxnSpPr>
            <a:cxnSpLocks/>
          </p:cNvCxnSpPr>
          <p:nvPr/>
        </p:nvCxnSpPr>
        <p:spPr>
          <a:xfrm>
            <a:off x="4513337" y="6523966"/>
            <a:ext cx="53629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851" name="椭圆 120850">
            <a:extLst>
              <a:ext uri="{FF2B5EF4-FFF2-40B4-BE49-F238E27FC236}">
                <a16:creationId xmlns:a16="http://schemas.microsoft.com/office/drawing/2014/main" id="{2985BE75-FE3A-EF68-BD05-85B763559AE9}"/>
              </a:ext>
            </a:extLst>
          </p:cNvPr>
          <p:cNvSpPr/>
          <p:nvPr/>
        </p:nvSpPr>
        <p:spPr>
          <a:xfrm>
            <a:off x="4962998" y="6112061"/>
            <a:ext cx="95305" cy="953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852" name="文本框 120851">
            <a:extLst>
              <a:ext uri="{FF2B5EF4-FFF2-40B4-BE49-F238E27FC236}">
                <a16:creationId xmlns:a16="http://schemas.microsoft.com/office/drawing/2014/main" id="{1B190608-1752-29E1-5BA1-CFCCAB445C7F}"/>
              </a:ext>
            </a:extLst>
          </p:cNvPr>
          <p:cNvSpPr txBox="1"/>
          <p:nvPr/>
        </p:nvSpPr>
        <p:spPr>
          <a:xfrm>
            <a:off x="5044253" y="5952481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CLRN</a:t>
            </a:r>
            <a:endParaRPr lang="zh-CN" altLang="en-US" sz="2000" dirty="0"/>
          </a:p>
        </p:txBody>
      </p:sp>
      <p:sp>
        <p:nvSpPr>
          <p:cNvPr id="120853" name="文本框 120852">
            <a:extLst>
              <a:ext uri="{FF2B5EF4-FFF2-40B4-BE49-F238E27FC236}">
                <a16:creationId xmlns:a16="http://schemas.microsoft.com/office/drawing/2014/main" id="{020C8CBF-214F-36A4-C82A-73CC82DE30CE}"/>
              </a:ext>
            </a:extLst>
          </p:cNvPr>
          <p:cNvSpPr txBox="1"/>
          <p:nvPr/>
        </p:nvSpPr>
        <p:spPr>
          <a:xfrm>
            <a:off x="5044253" y="6314054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CLK</a:t>
            </a:r>
            <a:endParaRPr lang="zh-CN" altLang="en-US" sz="2000" dirty="0"/>
          </a:p>
        </p:txBody>
      </p:sp>
      <p:sp>
        <p:nvSpPr>
          <p:cNvPr id="120854" name="文本框 120853">
            <a:extLst>
              <a:ext uri="{FF2B5EF4-FFF2-40B4-BE49-F238E27FC236}">
                <a16:creationId xmlns:a16="http://schemas.microsoft.com/office/drawing/2014/main" id="{4A3222DD-37E6-435F-E158-787D9562A576}"/>
              </a:ext>
            </a:extLst>
          </p:cNvPr>
          <p:cNvSpPr txBox="1"/>
          <p:nvPr/>
        </p:nvSpPr>
        <p:spPr>
          <a:xfrm>
            <a:off x="5044253" y="3421449"/>
            <a:ext cx="1304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LDN</a:t>
            </a:r>
            <a:endParaRPr lang="zh-CN" altLang="en-US" sz="2000" dirty="0"/>
          </a:p>
        </p:txBody>
      </p:sp>
      <p:cxnSp>
        <p:nvCxnSpPr>
          <p:cNvPr id="120858" name="直接连接符 120857">
            <a:extLst>
              <a:ext uri="{FF2B5EF4-FFF2-40B4-BE49-F238E27FC236}">
                <a16:creationId xmlns:a16="http://schemas.microsoft.com/office/drawing/2014/main" id="{5D56BFD6-F39B-E8F1-5B6A-38BDC5832C4C}"/>
              </a:ext>
            </a:extLst>
          </p:cNvPr>
          <p:cNvCxnSpPr>
            <a:cxnSpLocks/>
            <a:stCxn id="120864" idx="4"/>
            <a:endCxn id="120863" idx="4"/>
          </p:cNvCxnSpPr>
          <p:nvPr/>
        </p:nvCxnSpPr>
        <p:spPr>
          <a:xfrm flipV="1">
            <a:off x="4509699" y="5461384"/>
            <a:ext cx="3619" cy="735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59" name="直接连接符 120858">
            <a:extLst>
              <a:ext uri="{FF2B5EF4-FFF2-40B4-BE49-F238E27FC236}">
                <a16:creationId xmlns:a16="http://schemas.microsoft.com/office/drawing/2014/main" id="{E2A63EE7-50C0-41A4-472C-9C02BBB1E6A1}"/>
              </a:ext>
            </a:extLst>
          </p:cNvPr>
          <p:cNvCxnSpPr>
            <a:cxnSpLocks/>
          </p:cNvCxnSpPr>
          <p:nvPr/>
        </p:nvCxnSpPr>
        <p:spPr>
          <a:xfrm flipV="1">
            <a:off x="4167690" y="5952481"/>
            <a:ext cx="0" cy="206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60" name="直接连接符 120859">
            <a:extLst>
              <a:ext uri="{FF2B5EF4-FFF2-40B4-BE49-F238E27FC236}">
                <a16:creationId xmlns:a16="http://schemas.microsoft.com/office/drawing/2014/main" id="{191FC15B-4886-BEE8-A445-C0A244899817}"/>
              </a:ext>
            </a:extLst>
          </p:cNvPr>
          <p:cNvCxnSpPr>
            <a:cxnSpLocks/>
          </p:cNvCxnSpPr>
          <p:nvPr/>
        </p:nvCxnSpPr>
        <p:spPr>
          <a:xfrm>
            <a:off x="3978976" y="5963761"/>
            <a:ext cx="37447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861" name="文本框 120860">
            <a:extLst>
              <a:ext uri="{FF2B5EF4-FFF2-40B4-BE49-F238E27FC236}">
                <a16:creationId xmlns:a16="http://schemas.microsoft.com/office/drawing/2014/main" id="{A91DBD72-27AF-3BE9-8A93-A36DA5EEA7D4}"/>
              </a:ext>
            </a:extLst>
          </p:cNvPr>
          <p:cNvSpPr txBox="1"/>
          <p:nvPr/>
        </p:nvSpPr>
        <p:spPr>
          <a:xfrm>
            <a:off x="3843636" y="5599342"/>
            <a:ext cx="56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/>
              <a:t>Vcc</a:t>
            </a:r>
            <a:endParaRPr lang="zh-CN" altLang="en-US" sz="2000" i="1" dirty="0"/>
          </a:p>
        </p:txBody>
      </p:sp>
      <p:sp>
        <p:nvSpPr>
          <p:cNvPr id="120862" name="椭圆 120861">
            <a:extLst>
              <a:ext uri="{FF2B5EF4-FFF2-40B4-BE49-F238E27FC236}">
                <a16:creationId xmlns:a16="http://schemas.microsoft.com/office/drawing/2014/main" id="{A15DD62F-5A91-32E5-C255-0DD4A81B4FEA}"/>
              </a:ext>
            </a:extLst>
          </p:cNvPr>
          <p:cNvSpPr/>
          <p:nvPr/>
        </p:nvSpPr>
        <p:spPr>
          <a:xfrm>
            <a:off x="4475728" y="5758662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863" name="椭圆 120862">
            <a:extLst>
              <a:ext uri="{FF2B5EF4-FFF2-40B4-BE49-F238E27FC236}">
                <a16:creationId xmlns:a16="http://schemas.microsoft.com/office/drawing/2014/main" id="{AE047B7B-9C73-8AE4-9344-336100501134}"/>
              </a:ext>
            </a:extLst>
          </p:cNvPr>
          <p:cNvSpPr/>
          <p:nvPr/>
        </p:nvSpPr>
        <p:spPr>
          <a:xfrm>
            <a:off x="4474267" y="5383283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864" name="椭圆 120863">
            <a:extLst>
              <a:ext uri="{FF2B5EF4-FFF2-40B4-BE49-F238E27FC236}">
                <a16:creationId xmlns:a16="http://schemas.microsoft.com/office/drawing/2014/main" id="{4032A232-DB5C-E212-04CC-CD057BF44C8C}"/>
              </a:ext>
            </a:extLst>
          </p:cNvPr>
          <p:cNvSpPr/>
          <p:nvPr/>
        </p:nvSpPr>
        <p:spPr>
          <a:xfrm>
            <a:off x="4470648" y="6118949"/>
            <a:ext cx="78101" cy="7810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909" name="组合 120908">
            <a:extLst>
              <a:ext uri="{FF2B5EF4-FFF2-40B4-BE49-F238E27FC236}">
                <a16:creationId xmlns:a16="http://schemas.microsoft.com/office/drawing/2014/main" id="{5C983A0A-A023-D91B-6F5D-D7EAE614A18F}"/>
              </a:ext>
            </a:extLst>
          </p:cNvPr>
          <p:cNvGrpSpPr/>
          <p:nvPr/>
        </p:nvGrpSpPr>
        <p:grpSpPr>
          <a:xfrm>
            <a:off x="4149476" y="3960763"/>
            <a:ext cx="203163" cy="1381529"/>
            <a:chOff x="1224844" y="5526064"/>
            <a:chExt cx="203163" cy="1381529"/>
          </a:xfrm>
        </p:grpSpPr>
        <p:sp>
          <p:nvSpPr>
            <p:cNvPr id="120839" name="等腰三角形 120838">
              <a:extLst>
                <a:ext uri="{FF2B5EF4-FFF2-40B4-BE49-F238E27FC236}">
                  <a16:creationId xmlns:a16="http://schemas.microsoft.com/office/drawing/2014/main" id="{BA4A693F-83C9-7DBC-A5F4-1377322269C2}"/>
                </a:ext>
              </a:extLst>
            </p:cNvPr>
            <p:cNvSpPr/>
            <p:nvPr/>
          </p:nvSpPr>
          <p:spPr>
            <a:xfrm rot="10800000">
              <a:off x="1224844" y="6712293"/>
              <a:ext cx="203163" cy="1953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40" name="椭圆 120839">
              <a:extLst>
                <a:ext uri="{FF2B5EF4-FFF2-40B4-BE49-F238E27FC236}">
                  <a16:creationId xmlns:a16="http://schemas.microsoft.com/office/drawing/2014/main" id="{0D907C15-C79D-31D6-0B76-690F66E7A170}"/>
                </a:ext>
              </a:extLst>
            </p:cNvPr>
            <p:cNvSpPr/>
            <p:nvPr/>
          </p:nvSpPr>
          <p:spPr>
            <a:xfrm>
              <a:off x="1285788" y="6216510"/>
              <a:ext cx="78101" cy="7810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57" name="椭圆 120856">
              <a:extLst>
                <a:ext uri="{FF2B5EF4-FFF2-40B4-BE49-F238E27FC236}">
                  <a16:creationId xmlns:a16="http://schemas.microsoft.com/office/drawing/2014/main" id="{6F20545A-3F13-9EF7-A052-A34B1FE49CCE}"/>
                </a:ext>
              </a:extLst>
            </p:cNvPr>
            <p:cNvSpPr/>
            <p:nvPr/>
          </p:nvSpPr>
          <p:spPr>
            <a:xfrm>
              <a:off x="1285618" y="5863683"/>
              <a:ext cx="78101" cy="7810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0865" name="直接连接符 120864">
              <a:extLst>
                <a:ext uri="{FF2B5EF4-FFF2-40B4-BE49-F238E27FC236}">
                  <a16:creationId xmlns:a16="http://schemas.microsoft.com/office/drawing/2014/main" id="{5D3BD86B-310F-F4BF-3B26-2A49E31F2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5734" y="5526064"/>
              <a:ext cx="0" cy="1190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0866" name="椭圆 120865">
              <a:extLst>
                <a:ext uri="{FF2B5EF4-FFF2-40B4-BE49-F238E27FC236}">
                  <a16:creationId xmlns:a16="http://schemas.microsoft.com/office/drawing/2014/main" id="{1BDB75C2-8B0E-0A11-E37A-F3CFEF30FEFE}"/>
                </a:ext>
              </a:extLst>
            </p:cNvPr>
            <p:cNvSpPr/>
            <p:nvPr/>
          </p:nvSpPr>
          <p:spPr>
            <a:xfrm>
              <a:off x="1285618" y="6586755"/>
              <a:ext cx="78101" cy="7810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0873" name="直接连接符 120872">
            <a:extLst>
              <a:ext uri="{FF2B5EF4-FFF2-40B4-BE49-F238E27FC236}">
                <a16:creationId xmlns:a16="http://schemas.microsoft.com/office/drawing/2014/main" id="{029EA985-8093-B4A1-2C6C-5787BF0AFDCC}"/>
              </a:ext>
            </a:extLst>
          </p:cNvPr>
          <p:cNvCxnSpPr>
            <a:cxnSpLocks/>
          </p:cNvCxnSpPr>
          <p:nvPr/>
        </p:nvCxnSpPr>
        <p:spPr>
          <a:xfrm flipH="1">
            <a:off x="6978239" y="4973740"/>
            <a:ext cx="3633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74" name="直接连接符 120873">
            <a:extLst>
              <a:ext uri="{FF2B5EF4-FFF2-40B4-BE49-F238E27FC236}">
                <a16:creationId xmlns:a16="http://schemas.microsoft.com/office/drawing/2014/main" id="{C70FC811-2842-ACFE-4B78-C2BB175C20F3}"/>
              </a:ext>
            </a:extLst>
          </p:cNvPr>
          <p:cNvCxnSpPr>
            <a:cxnSpLocks/>
          </p:cNvCxnSpPr>
          <p:nvPr/>
        </p:nvCxnSpPr>
        <p:spPr>
          <a:xfrm flipH="1">
            <a:off x="6978238" y="4563829"/>
            <a:ext cx="3633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75" name="直接连接符 120874">
            <a:extLst>
              <a:ext uri="{FF2B5EF4-FFF2-40B4-BE49-F238E27FC236}">
                <a16:creationId xmlns:a16="http://schemas.microsoft.com/office/drawing/2014/main" id="{F839DD50-DF35-EC0C-42B1-FF3362732ADB}"/>
              </a:ext>
            </a:extLst>
          </p:cNvPr>
          <p:cNvCxnSpPr>
            <a:cxnSpLocks/>
          </p:cNvCxnSpPr>
          <p:nvPr/>
        </p:nvCxnSpPr>
        <p:spPr>
          <a:xfrm flipH="1">
            <a:off x="6978239" y="4147403"/>
            <a:ext cx="3633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77" name="直接连接符 120876">
            <a:extLst>
              <a:ext uri="{FF2B5EF4-FFF2-40B4-BE49-F238E27FC236}">
                <a16:creationId xmlns:a16="http://schemas.microsoft.com/office/drawing/2014/main" id="{8E02ABEB-4B29-4155-0E46-0826CC709F3B}"/>
              </a:ext>
            </a:extLst>
          </p:cNvPr>
          <p:cNvCxnSpPr>
            <a:cxnSpLocks/>
          </p:cNvCxnSpPr>
          <p:nvPr/>
        </p:nvCxnSpPr>
        <p:spPr>
          <a:xfrm>
            <a:off x="7892872" y="4245642"/>
            <a:ext cx="0" cy="7215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83" name="直接连接符 120882">
            <a:extLst>
              <a:ext uri="{FF2B5EF4-FFF2-40B4-BE49-F238E27FC236}">
                <a16:creationId xmlns:a16="http://schemas.microsoft.com/office/drawing/2014/main" id="{637CD45E-0AFD-C2DB-D56D-64ABBA761A4B}"/>
              </a:ext>
            </a:extLst>
          </p:cNvPr>
          <p:cNvCxnSpPr>
            <a:cxnSpLocks/>
          </p:cNvCxnSpPr>
          <p:nvPr/>
        </p:nvCxnSpPr>
        <p:spPr>
          <a:xfrm flipH="1">
            <a:off x="7341611" y="4973740"/>
            <a:ext cx="5512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85" name="直接连接符 120884">
            <a:extLst>
              <a:ext uri="{FF2B5EF4-FFF2-40B4-BE49-F238E27FC236}">
                <a16:creationId xmlns:a16="http://schemas.microsoft.com/office/drawing/2014/main" id="{669913CE-282A-0C30-B8B5-25AE76DF25E1}"/>
              </a:ext>
            </a:extLst>
          </p:cNvPr>
          <p:cNvCxnSpPr>
            <a:cxnSpLocks/>
          </p:cNvCxnSpPr>
          <p:nvPr/>
        </p:nvCxnSpPr>
        <p:spPr>
          <a:xfrm flipH="1">
            <a:off x="7892872" y="4245642"/>
            <a:ext cx="39358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88" name="直接连接符 120887">
            <a:extLst>
              <a:ext uri="{FF2B5EF4-FFF2-40B4-BE49-F238E27FC236}">
                <a16:creationId xmlns:a16="http://schemas.microsoft.com/office/drawing/2014/main" id="{93115E12-F098-CBF5-F8F5-68255F052374}"/>
              </a:ext>
            </a:extLst>
          </p:cNvPr>
          <p:cNvCxnSpPr>
            <a:cxnSpLocks/>
          </p:cNvCxnSpPr>
          <p:nvPr/>
        </p:nvCxnSpPr>
        <p:spPr>
          <a:xfrm>
            <a:off x="7722884" y="3982074"/>
            <a:ext cx="0" cy="6032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89" name="直接连接符 120888">
            <a:extLst>
              <a:ext uri="{FF2B5EF4-FFF2-40B4-BE49-F238E27FC236}">
                <a16:creationId xmlns:a16="http://schemas.microsoft.com/office/drawing/2014/main" id="{85AC2903-611B-97BE-903A-128CC8446F4F}"/>
              </a:ext>
            </a:extLst>
          </p:cNvPr>
          <p:cNvCxnSpPr>
            <a:cxnSpLocks/>
          </p:cNvCxnSpPr>
          <p:nvPr/>
        </p:nvCxnSpPr>
        <p:spPr>
          <a:xfrm flipH="1">
            <a:off x="7722884" y="3982074"/>
            <a:ext cx="5635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92" name="直接连接符 120891">
            <a:extLst>
              <a:ext uri="{FF2B5EF4-FFF2-40B4-BE49-F238E27FC236}">
                <a16:creationId xmlns:a16="http://schemas.microsoft.com/office/drawing/2014/main" id="{7736C0DD-0512-ED41-3488-0712B7E83720}"/>
              </a:ext>
            </a:extLst>
          </p:cNvPr>
          <p:cNvCxnSpPr>
            <a:cxnSpLocks/>
          </p:cNvCxnSpPr>
          <p:nvPr/>
        </p:nvCxnSpPr>
        <p:spPr>
          <a:xfrm>
            <a:off x="7341610" y="4564508"/>
            <a:ext cx="3812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94" name="直接连接符 120893">
            <a:extLst>
              <a:ext uri="{FF2B5EF4-FFF2-40B4-BE49-F238E27FC236}">
                <a16:creationId xmlns:a16="http://schemas.microsoft.com/office/drawing/2014/main" id="{44261117-862F-6805-6391-46821B4A118E}"/>
              </a:ext>
            </a:extLst>
          </p:cNvPr>
          <p:cNvCxnSpPr>
            <a:cxnSpLocks/>
          </p:cNvCxnSpPr>
          <p:nvPr/>
        </p:nvCxnSpPr>
        <p:spPr>
          <a:xfrm>
            <a:off x="7600532" y="3721680"/>
            <a:ext cx="0" cy="4476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95" name="直接连接符 120894">
            <a:extLst>
              <a:ext uri="{FF2B5EF4-FFF2-40B4-BE49-F238E27FC236}">
                <a16:creationId xmlns:a16="http://schemas.microsoft.com/office/drawing/2014/main" id="{72E73E41-972D-F296-8568-37D5C7C8FC5F}"/>
              </a:ext>
            </a:extLst>
          </p:cNvPr>
          <p:cNvCxnSpPr>
            <a:cxnSpLocks/>
          </p:cNvCxnSpPr>
          <p:nvPr/>
        </p:nvCxnSpPr>
        <p:spPr>
          <a:xfrm flipH="1">
            <a:off x="7600532" y="3717392"/>
            <a:ext cx="71640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896" name="直接连接符 120895">
            <a:extLst>
              <a:ext uri="{FF2B5EF4-FFF2-40B4-BE49-F238E27FC236}">
                <a16:creationId xmlns:a16="http://schemas.microsoft.com/office/drawing/2014/main" id="{ED2D4283-CDA1-595B-1DC6-90A0D3027B8F}"/>
              </a:ext>
            </a:extLst>
          </p:cNvPr>
          <p:cNvCxnSpPr>
            <a:cxnSpLocks/>
          </p:cNvCxnSpPr>
          <p:nvPr/>
        </p:nvCxnSpPr>
        <p:spPr>
          <a:xfrm>
            <a:off x="7219258" y="4148518"/>
            <a:ext cx="3812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0908" name="组合 120907">
            <a:extLst>
              <a:ext uri="{FF2B5EF4-FFF2-40B4-BE49-F238E27FC236}">
                <a16:creationId xmlns:a16="http://schemas.microsoft.com/office/drawing/2014/main" id="{75848A63-5AD1-A82A-E01D-9569B29E99BF}"/>
              </a:ext>
            </a:extLst>
          </p:cNvPr>
          <p:cNvGrpSpPr/>
          <p:nvPr/>
        </p:nvGrpSpPr>
        <p:grpSpPr>
          <a:xfrm>
            <a:off x="4780285" y="2791045"/>
            <a:ext cx="2820248" cy="2214166"/>
            <a:chOff x="1855653" y="4356346"/>
            <a:chExt cx="2820248" cy="2214166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CB187D1E-360A-3677-8967-D2C6292BF3B6}"/>
                </a:ext>
              </a:extLst>
            </p:cNvPr>
            <p:cNvCxnSpPr>
              <a:cxnSpLocks/>
            </p:cNvCxnSpPr>
            <p:nvPr/>
          </p:nvCxnSpPr>
          <p:spPr>
            <a:xfrm>
              <a:off x="1855653" y="5169731"/>
              <a:ext cx="26934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837" name="直接连接符 120836">
              <a:extLst>
                <a:ext uri="{FF2B5EF4-FFF2-40B4-BE49-F238E27FC236}">
                  <a16:creationId xmlns:a16="http://schemas.microsoft.com/office/drawing/2014/main" id="{05F74122-44A4-22CE-DB9E-32C49BDEF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8541" y="4356346"/>
              <a:ext cx="0" cy="8225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838" name="直接连接符 120837">
              <a:extLst>
                <a:ext uri="{FF2B5EF4-FFF2-40B4-BE49-F238E27FC236}">
                  <a16:creationId xmlns:a16="http://schemas.microsoft.com/office/drawing/2014/main" id="{8EF7C9AE-CF22-CD93-5FFF-8E9D7FDA0F42}"/>
                </a:ext>
              </a:extLst>
            </p:cNvPr>
            <p:cNvCxnSpPr>
              <a:cxnSpLocks/>
            </p:cNvCxnSpPr>
            <p:nvPr/>
          </p:nvCxnSpPr>
          <p:spPr>
            <a:xfrm>
              <a:off x="4319305" y="4767618"/>
              <a:ext cx="0" cy="94942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855" name="直接连接符 120854">
              <a:extLst>
                <a:ext uri="{FF2B5EF4-FFF2-40B4-BE49-F238E27FC236}">
                  <a16:creationId xmlns:a16="http://schemas.microsoft.com/office/drawing/2014/main" id="{108489FE-BFEC-BE28-FEE5-DDBA8C37AEA5}"/>
                </a:ext>
              </a:extLst>
            </p:cNvPr>
            <p:cNvCxnSpPr>
              <a:cxnSpLocks/>
            </p:cNvCxnSpPr>
            <p:nvPr/>
          </p:nvCxnSpPr>
          <p:spPr>
            <a:xfrm>
              <a:off x="1855653" y="4356346"/>
              <a:ext cx="25412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856" name="直接连接符 120855">
              <a:extLst>
                <a:ext uri="{FF2B5EF4-FFF2-40B4-BE49-F238E27FC236}">
                  <a16:creationId xmlns:a16="http://schemas.microsoft.com/office/drawing/2014/main" id="{A92CA5D1-87D7-7291-19C6-F8705F191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6920" y="4356346"/>
              <a:ext cx="0" cy="2073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870" name="直接连接符 120869">
              <a:extLst>
                <a:ext uri="{FF2B5EF4-FFF2-40B4-BE49-F238E27FC236}">
                  <a16:creationId xmlns:a16="http://schemas.microsoft.com/office/drawing/2014/main" id="{71E86731-4B9C-A08B-8FEB-4D4B1CAE7985}"/>
                </a:ext>
              </a:extLst>
            </p:cNvPr>
            <p:cNvCxnSpPr>
              <a:cxnSpLocks/>
            </p:cNvCxnSpPr>
            <p:nvPr/>
          </p:nvCxnSpPr>
          <p:spPr>
            <a:xfrm>
              <a:off x="4494122" y="4767618"/>
              <a:ext cx="0" cy="177142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0871" name="椭圆 120870">
              <a:extLst>
                <a:ext uri="{FF2B5EF4-FFF2-40B4-BE49-F238E27FC236}">
                  <a16:creationId xmlns:a16="http://schemas.microsoft.com/office/drawing/2014/main" id="{CE42AE2B-B7AE-272F-9665-C5C0FF9DA17D}"/>
                </a:ext>
              </a:extLst>
            </p:cNvPr>
            <p:cNvSpPr/>
            <p:nvPr/>
          </p:nvSpPr>
          <p:spPr>
            <a:xfrm>
              <a:off x="4280254" y="5665882"/>
              <a:ext cx="78101" cy="7810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872" name="椭圆 120871">
              <a:extLst>
                <a:ext uri="{FF2B5EF4-FFF2-40B4-BE49-F238E27FC236}">
                  <a16:creationId xmlns:a16="http://schemas.microsoft.com/office/drawing/2014/main" id="{128FAB60-0E71-A8A7-18DE-7BD0E06E555A}"/>
                </a:ext>
              </a:extLst>
            </p:cNvPr>
            <p:cNvSpPr/>
            <p:nvPr/>
          </p:nvSpPr>
          <p:spPr>
            <a:xfrm>
              <a:off x="4452827" y="6492411"/>
              <a:ext cx="78101" cy="7810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0867" name="组合 120866">
              <a:extLst>
                <a:ext uri="{FF2B5EF4-FFF2-40B4-BE49-F238E27FC236}">
                  <a16:creationId xmlns:a16="http://schemas.microsoft.com/office/drawing/2014/main" id="{18D89D9E-DDB5-110E-E0D1-B8418241D493}"/>
                </a:ext>
              </a:extLst>
            </p:cNvPr>
            <p:cNvGrpSpPr/>
            <p:nvPr/>
          </p:nvGrpSpPr>
          <p:grpSpPr>
            <a:xfrm rot="16200000">
              <a:off x="4041876" y="4544918"/>
              <a:ext cx="732341" cy="535708"/>
              <a:chOff x="6792457" y="1820766"/>
              <a:chExt cx="900679" cy="658847"/>
            </a:xfrm>
            <a:solidFill>
              <a:schemeClr val="bg1"/>
            </a:solidFill>
          </p:grpSpPr>
          <p:sp>
            <p:nvSpPr>
              <p:cNvPr id="120868" name="任意多边形: 形状 120867">
                <a:extLst>
                  <a:ext uri="{FF2B5EF4-FFF2-40B4-BE49-F238E27FC236}">
                    <a16:creationId xmlns:a16="http://schemas.microsoft.com/office/drawing/2014/main" id="{5E6F2885-0530-9CD7-35E9-92A2EF1FDDBA}"/>
                  </a:ext>
                </a:extLst>
              </p:cNvPr>
              <p:cNvSpPr/>
              <p:nvPr/>
            </p:nvSpPr>
            <p:spPr>
              <a:xfrm>
                <a:off x="6792457" y="1820766"/>
                <a:ext cx="787512" cy="658847"/>
              </a:xfrm>
              <a:custGeom>
                <a:avLst/>
                <a:gdLst>
                  <a:gd name="connsiteX0" fmla="*/ 0 w 852256"/>
                  <a:gd name="connsiteY0" fmla="*/ 0 h 550416"/>
                  <a:gd name="connsiteX1" fmla="*/ 0 w 852256"/>
                  <a:gd name="connsiteY1" fmla="*/ 550416 h 550416"/>
                  <a:gd name="connsiteX2" fmla="*/ 585926 w 852256"/>
                  <a:gd name="connsiteY2" fmla="*/ 550416 h 550416"/>
                  <a:gd name="connsiteX3" fmla="*/ 852256 w 852256"/>
                  <a:gd name="connsiteY3" fmla="*/ 301841 h 550416"/>
                  <a:gd name="connsiteX4" fmla="*/ 630315 w 852256"/>
                  <a:gd name="connsiteY4" fmla="*/ 26633 h 550416"/>
                  <a:gd name="connsiteX5" fmla="*/ 17755 w 852256"/>
                  <a:gd name="connsiteY5" fmla="*/ 26633 h 550416"/>
                  <a:gd name="connsiteX6" fmla="*/ 0 w 852256"/>
                  <a:gd name="connsiteY6" fmla="*/ 0 h 550416"/>
                  <a:gd name="connsiteX0" fmla="*/ 0 w 852256"/>
                  <a:gd name="connsiteY0" fmla="*/ 19087 h 569503"/>
                  <a:gd name="connsiteX1" fmla="*/ 0 w 852256"/>
                  <a:gd name="connsiteY1" fmla="*/ 569503 h 569503"/>
                  <a:gd name="connsiteX2" fmla="*/ 585926 w 852256"/>
                  <a:gd name="connsiteY2" fmla="*/ 569503 h 569503"/>
                  <a:gd name="connsiteX3" fmla="*/ 852256 w 852256"/>
                  <a:gd name="connsiteY3" fmla="*/ 320928 h 569503"/>
                  <a:gd name="connsiteX4" fmla="*/ 630315 w 852256"/>
                  <a:gd name="connsiteY4" fmla="*/ 45720 h 569503"/>
                  <a:gd name="connsiteX5" fmla="*/ 93955 w 852256"/>
                  <a:gd name="connsiteY5" fmla="*/ 0 h 569503"/>
                  <a:gd name="connsiteX6" fmla="*/ 0 w 852256"/>
                  <a:gd name="connsiteY6" fmla="*/ 19087 h 569503"/>
                  <a:gd name="connsiteX0" fmla="*/ 0 w 852256"/>
                  <a:gd name="connsiteY0" fmla="*/ 0 h 550416"/>
                  <a:gd name="connsiteX1" fmla="*/ 0 w 852256"/>
                  <a:gd name="connsiteY1" fmla="*/ 550416 h 550416"/>
                  <a:gd name="connsiteX2" fmla="*/ 585926 w 852256"/>
                  <a:gd name="connsiteY2" fmla="*/ 550416 h 550416"/>
                  <a:gd name="connsiteX3" fmla="*/ 852256 w 852256"/>
                  <a:gd name="connsiteY3" fmla="*/ 301841 h 550416"/>
                  <a:gd name="connsiteX4" fmla="*/ 630315 w 852256"/>
                  <a:gd name="connsiteY4" fmla="*/ 26633 h 550416"/>
                  <a:gd name="connsiteX5" fmla="*/ 71095 w 852256"/>
                  <a:gd name="connsiteY5" fmla="*/ 7583 h 550416"/>
                  <a:gd name="connsiteX6" fmla="*/ 0 w 852256"/>
                  <a:gd name="connsiteY6" fmla="*/ 0 h 550416"/>
                  <a:gd name="connsiteX0" fmla="*/ 0 w 852256"/>
                  <a:gd name="connsiteY0" fmla="*/ 37 h 550453"/>
                  <a:gd name="connsiteX1" fmla="*/ 0 w 852256"/>
                  <a:gd name="connsiteY1" fmla="*/ 550453 h 550453"/>
                  <a:gd name="connsiteX2" fmla="*/ 585926 w 852256"/>
                  <a:gd name="connsiteY2" fmla="*/ 550453 h 550453"/>
                  <a:gd name="connsiteX3" fmla="*/ 852256 w 852256"/>
                  <a:gd name="connsiteY3" fmla="*/ 301878 h 550453"/>
                  <a:gd name="connsiteX4" fmla="*/ 576975 w 852256"/>
                  <a:gd name="connsiteY4" fmla="*/ 0 h 550453"/>
                  <a:gd name="connsiteX5" fmla="*/ 71095 w 852256"/>
                  <a:gd name="connsiteY5" fmla="*/ 7620 h 550453"/>
                  <a:gd name="connsiteX6" fmla="*/ 0 w 852256"/>
                  <a:gd name="connsiteY6" fmla="*/ 37 h 550453"/>
                  <a:gd name="connsiteX0" fmla="*/ 0 w 852269"/>
                  <a:gd name="connsiteY0" fmla="*/ 37 h 550453"/>
                  <a:gd name="connsiteX1" fmla="*/ 0 w 852269"/>
                  <a:gd name="connsiteY1" fmla="*/ 550453 h 550453"/>
                  <a:gd name="connsiteX2" fmla="*/ 585926 w 852269"/>
                  <a:gd name="connsiteY2" fmla="*/ 550453 h 550453"/>
                  <a:gd name="connsiteX3" fmla="*/ 852256 w 852269"/>
                  <a:gd name="connsiteY3" fmla="*/ 301878 h 550453"/>
                  <a:gd name="connsiteX4" fmla="*/ 576975 w 852269"/>
                  <a:gd name="connsiteY4" fmla="*/ 0 h 550453"/>
                  <a:gd name="connsiteX5" fmla="*/ 71095 w 852269"/>
                  <a:gd name="connsiteY5" fmla="*/ 7620 h 550453"/>
                  <a:gd name="connsiteX6" fmla="*/ 0 w 852269"/>
                  <a:gd name="connsiteY6" fmla="*/ 37 h 550453"/>
                  <a:gd name="connsiteX0" fmla="*/ 0 w 787512"/>
                  <a:gd name="connsiteY0" fmla="*/ 37 h 550453"/>
                  <a:gd name="connsiteX1" fmla="*/ 0 w 787512"/>
                  <a:gd name="connsiteY1" fmla="*/ 550453 h 550453"/>
                  <a:gd name="connsiteX2" fmla="*/ 585926 w 787512"/>
                  <a:gd name="connsiteY2" fmla="*/ 550453 h 550453"/>
                  <a:gd name="connsiteX3" fmla="*/ 787486 w 787512"/>
                  <a:gd name="connsiteY3" fmla="*/ 267588 h 550453"/>
                  <a:gd name="connsiteX4" fmla="*/ 576975 w 787512"/>
                  <a:gd name="connsiteY4" fmla="*/ 0 h 550453"/>
                  <a:gd name="connsiteX5" fmla="*/ 71095 w 787512"/>
                  <a:gd name="connsiteY5" fmla="*/ 7620 h 550453"/>
                  <a:gd name="connsiteX6" fmla="*/ 0 w 787512"/>
                  <a:gd name="connsiteY6" fmla="*/ 37 h 550453"/>
                  <a:gd name="connsiteX0" fmla="*/ 0 w 787512"/>
                  <a:gd name="connsiteY0" fmla="*/ 37 h 550453"/>
                  <a:gd name="connsiteX1" fmla="*/ 0 w 787512"/>
                  <a:gd name="connsiteY1" fmla="*/ 550453 h 550453"/>
                  <a:gd name="connsiteX2" fmla="*/ 585926 w 787512"/>
                  <a:gd name="connsiteY2" fmla="*/ 550453 h 550453"/>
                  <a:gd name="connsiteX3" fmla="*/ 787486 w 787512"/>
                  <a:gd name="connsiteY3" fmla="*/ 267588 h 550453"/>
                  <a:gd name="connsiteX4" fmla="*/ 576975 w 787512"/>
                  <a:gd name="connsiteY4" fmla="*/ 0 h 550453"/>
                  <a:gd name="connsiteX5" fmla="*/ 193015 w 787512"/>
                  <a:gd name="connsiteY5" fmla="*/ 3810 h 550453"/>
                  <a:gd name="connsiteX6" fmla="*/ 0 w 787512"/>
                  <a:gd name="connsiteY6" fmla="*/ 37 h 550453"/>
                  <a:gd name="connsiteX0" fmla="*/ 0 w 787512"/>
                  <a:gd name="connsiteY0" fmla="*/ 3847 h 554263"/>
                  <a:gd name="connsiteX1" fmla="*/ 0 w 787512"/>
                  <a:gd name="connsiteY1" fmla="*/ 554263 h 554263"/>
                  <a:gd name="connsiteX2" fmla="*/ 585926 w 787512"/>
                  <a:gd name="connsiteY2" fmla="*/ 554263 h 554263"/>
                  <a:gd name="connsiteX3" fmla="*/ 787486 w 787512"/>
                  <a:gd name="connsiteY3" fmla="*/ 271398 h 554263"/>
                  <a:gd name="connsiteX4" fmla="*/ 576975 w 787512"/>
                  <a:gd name="connsiteY4" fmla="*/ 3810 h 554263"/>
                  <a:gd name="connsiteX5" fmla="*/ 332715 w 787512"/>
                  <a:gd name="connsiteY5" fmla="*/ 0 h 554263"/>
                  <a:gd name="connsiteX6" fmla="*/ 0 w 787512"/>
                  <a:gd name="connsiteY6" fmla="*/ 3847 h 554263"/>
                  <a:gd name="connsiteX0" fmla="*/ 0 w 787512"/>
                  <a:gd name="connsiteY0" fmla="*/ 3847 h 554263"/>
                  <a:gd name="connsiteX1" fmla="*/ 0 w 787512"/>
                  <a:gd name="connsiteY1" fmla="*/ 554263 h 554263"/>
                  <a:gd name="connsiteX2" fmla="*/ 585926 w 787512"/>
                  <a:gd name="connsiteY2" fmla="*/ 554263 h 554263"/>
                  <a:gd name="connsiteX3" fmla="*/ 787486 w 787512"/>
                  <a:gd name="connsiteY3" fmla="*/ 271398 h 554263"/>
                  <a:gd name="connsiteX4" fmla="*/ 576975 w 787512"/>
                  <a:gd name="connsiteY4" fmla="*/ 3810 h 554263"/>
                  <a:gd name="connsiteX5" fmla="*/ 332715 w 787512"/>
                  <a:gd name="connsiteY5" fmla="*/ 0 h 554263"/>
                  <a:gd name="connsiteX6" fmla="*/ 0 w 787512"/>
                  <a:gd name="connsiteY6" fmla="*/ 3847 h 554263"/>
                  <a:gd name="connsiteX0" fmla="*/ 0 w 787512"/>
                  <a:gd name="connsiteY0" fmla="*/ 3847 h 554263"/>
                  <a:gd name="connsiteX1" fmla="*/ 0 w 787512"/>
                  <a:gd name="connsiteY1" fmla="*/ 554263 h 554263"/>
                  <a:gd name="connsiteX2" fmla="*/ 585926 w 787512"/>
                  <a:gd name="connsiteY2" fmla="*/ 554263 h 554263"/>
                  <a:gd name="connsiteX3" fmla="*/ 787486 w 787512"/>
                  <a:gd name="connsiteY3" fmla="*/ 271398 h 554263"/>
                  <a:gd name="connsiteX4" fmla="*/ 576975 w 787512"/>
                  <a:gd name="connsiteY4" fmla="*/ 3810 h 554263"/>
                  <a:gd name="connsiteX5" fmla="*/ 332715 w 787512"/>
                  <a:gd name="connsiteY5" fmla="*/ 0 h 554263"/>
                  <a:gd name="connsiteX6" fmla="*/ 0 w 787512"/>
                  <a:gd name="connsiteY6" fmla="*/ 3847 h 554263"/>
                  <a:gd name="connsiteX0" fmla="*/ 0 w 787512"/>
                  <a:gd name="connsiteY0" fmla="*/ 3847 h 554263"/>
                  <a:gd name="connsiteX1" fmla="*/ 0 w 787512"/>
                  <a:gd name="connsiteY1" fmla="*/ 554263 h 554263"/>
                  <a:gd name="connsiteX2" fmla="*/ 585926 w 787512"/>
                  <a:gd name="connsiteY2" fmla="*/ 554263 h 554263"/>
                  <a:gd name="connsiteX3" fmla="*/ 787486 w 787512"/>
                  <a:gd name="connsiteY3" fmla="*/ 271398 h 554263"/>
                  <a:gd name="connsiteX4" fmla="*/ 576975 w 787512"/>
                  <a:gd name="connsiteY4" fmla="*/ 3810 h 554263"/>
                  <a:gd name="connsiteX5" fmla="*/ 327635 w 787512"/>
                  <a:gd name="connsiteY5" fmla="*/ 0 h 554263"/>
                  <a:gd name="connsiteX6" fmla="*/ 0 w 787512"/>
                  <a:gd name="connsiteY6" fmla="*/ 3847 h 55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7512" h="554263">
                    <a:moveTo>
                      <a:pt x="0" y="3847"/>
                    </a:moveTo>
                    <a:lnTo>
                      <a:pt x="0" y="554263"/>
                    </a:lnTo>
                    <a:lnTo>
                      <a:pt x="585926" y="554263"/>
                    </a:lnTo>
                    <a:cubicBezTo>
                      <a:pt x="727969" y="512834"/>
                      <a:pt x="788978" y="363140"/>
                      <a:pt x="787486" y="271398"/>
                    </a:cubicBezTo>
                    <a:cubicBezTo>
                      <a:pt x="785994" y="179656"/>
                      <a:pt x="707169" y="52853"/>
                      <a:pt x="576975" y="3810"/>
                    </a:cubicBezTo>
                    <a:cubicBezTo>
                      <a:pt x="495555" y="2540"/>
                      <a:pt x="579235" y="1270"/>
                      <a:pt x="327635" y="0"/>
                    </a:cubicBezTo>
                    <a:lnTo>
                      <a:pt x="0" y="3847"/>
                    </a:ln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869" name="椭圆 120868">
                <a:extLst>
                  <a:ext uri="{FF2B5EF4-FFF2-40B4-BE49-F238E27FC236}">
                    <a16:creationId xmlns:a16="http://schemas.microsoft.com/office/drawing/2014/main" id="{2FF2A819-391D-DC2F-0DED-B7DE780EDDFB}"/>
                  </a:ext>
                </a:extLst>
              </p:cNvPr>
              <p:cNvSpPr/>
              <p:nvPr/>
            </p:nvSpPr>
            <p:spPr>
              <a:xfrm>
                <a:off x="7579969" y="2079069"/>
                <a:ext cx="113167" cy="113167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20905" name="文本框 120904">
            <a:extLst>
              <a:ext uri="{FF2B5EF4-FFF2-40B4-BE49-F238E27FC236}">
                <a16:creationId xmlns:a16="http://schemas.microsoft.com/office/drawing/2014/main" id="{EE4BCC3A-C0B3-2CE3-73EB-25917CBB3540}"/>
              </a:ext>
            </a:extLst>
          </p:cNvPr>
          <p:cNvSpPr txBox="1"/>
          <p:nvPr/>
        </p:nvSpPr>
        <p:spPr>
          <a:xfrm>
            <a:off x="8017851" y="4264979"/>
            <a:ext cx="4178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</a:p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0</a:t>
            </a:r>
          </a:p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</a:p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0</a:t>
            </a:r>
          </a:p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0</a:t>
            </a:r>
          </a:p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endParaRPr lang="zh-CN" altLang="en-US" dirty="0"/>
          </a:p>
        </p:txBody>
      </p:sp>
      <p:sp>
        <p:nvSpPr>
          <p:cNvPr id="120906" name="文本框 120905">
            <a:extLst>
              <a:ext uri="{FF2B5EF4-FFF2-40B4-BE49-F238E27FC236}">
                <a16:creationId xmlns:a16="http://schemas.microsoft.com/office/drawing/2014/main" id="{69D2986E-E895-6097-3FD2-47882C3189DF}"/>
              </a:ext>
            </a:extLst>
          </p:cNvPr>
          <p:cNvSpPr txBox="1"/>
          <p:nvPr/>
        </p:nvSpPr>
        <p:spPr>
          <a:xfrm>
            <a:off x="8005512" y="6421394"/>
            <a:ext cx="417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0</a:t>
            </a:r>
            <a:endParaRPr lang="zh-CN" altLang="en-US" dirty="0"/>
          </a:p>
        </p:txBody>
      </p:sp>
      <p:cxnSp>
        <p:nvCxnSpPr>
          <p:cNvPr id="120910" name="直接连接符 120909">
            <a:extLst>
              <a:ext uri="{FF2B5EF4-FFF2-40B4-BE49-F238E27FC236}">
                <a16:creationId xmlns:a16="http://schemas.microsoft.com/office/drawing/2014/main" id="{9F54DF73-84CF-A457-AB23-5AB4C41F2F68}"/>
              </a:ext>
            </a:extLst>
          </p:cNvPr>
          <p:cNvCxnSpPr>
            <a:cxnSpLocks/>
          </p:cNvCxnSpPr>
          <p:nvPr/>
        </p:nvCxnSpPr>
        <p:spPr>
          <a:xfrm>
            <a:off x="4774909" y="3604430"/>
            <a:ext cx="26934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0912" name="对象 120911">
            <a:extLst>
              <a:ext uri="{FF2B5EF4-FFF2-40B4-BE49-F238E27FC236}">
                <a16:creationId xmlns:a16="http://schemas.microsoft.com/office/drawing/2014/main" id="{D5DEAC81-732C-CCFC-A7B2-B4CC5895B5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285868"/>
              </p:ext>
            </p:extLst>
          </p:nvPr>
        </p:nvGraphicFramePr>
        <p:xfrm>
          <a:off x="372883" y="3631984"/>
          <a:ext cx="2815547" cy="2768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98320" imgH="1473120" progId="Equation.DSMT4">
                  <p:embed/>
                </p:oleObj>
              </mc:Choice>
              <mc:Fallback>
                <p:oleObj name="Equation" r:id="rId14" imgW="1498320" imgH="1473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72883" y="3631984"/>
                        <a:ext cx="2815547" cy="2768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915" name="组合 120914">
            <a:extLst>
              <a:ext uri="{FF2B5EF4-FFF2-40B4-BE49-F238E27FC236}">
                <a16:creationId xmlns:a16="http://schemas.microsoft.com/office/drawing/2014/main" id="{01888FB2-D838-38C2-6EF2-D3F869B4EAB0}"/>
              </a:ext>
            </a:extLst>
          </p:cNvPr>
          <p:cNvGrpSpPr/>
          <p:nvPr/>
        </p:nvGrpSpPr>
        <p:grpSpPr>
          <a:xfrm>
            <a:off x="3742999" y="5237465"/>
            <a:ext cx="5593967" cy="1562884"/>
            <a:chOff x="3742999" y="5237465"/>
            <a:chExt cx="5593967" cy="1562884"/>
          </a:xfrm>
        </p:grpSpPr>
        <p:sp>
          <p:nvSpPr>
            <p:cNvPr id="120913" name="椭圆 120912">
              <a:extLst>
                <a:ext uri="{FF2B5EF4-FFF2-40B4-BE49-F238E27FC236}">
                  <a16:creationId xmlns:a16="http://schemas.microsoft.com/office/drawing/2014/main" id="{B31A0D70-5809-9AB7-B6A8-8FFDC1DE48C4}"/>
                </a:ext>
              </a:extLst>
            </p:cNvPr>
            <p:cNvSpPr/>
            <p:nvPr/>
          </p:nvSpPr>
          <p:spPr>
            <a:xfrm>
              <a:off x="3742999" y="5237465"/>
              <a:ext cx="2210094" cy="1480898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914" name="椭圆 120913">
              <a:extLst>
                <a:ext uri="{FF2B5EF4-FFF2-40B4-BE49-F238E27FC236}">
                  <a16:creationId xmlns:a16="http://schemas.microsoft.com/office/drawing/2014/main" id="{6C4C3BA2-0A6F-9AEC-5EDA-044A1D38D3E5}"/>
                </a:ext>
              </a:extLst>
            </p:cNvPr>
            <p:cNvSpPr/>
            <p:nvPr/>
          </p:nvSpPr>
          <p:spPr>
            <a:xfrm>
              <a:off x="7892872" y="6464302"/>
              <a:ext cx="1444094" cy="33604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917" name="文本框 120916">
            <a:extLst>
              <a:ext uri="{FF2B5EF4-FFF2-40B4-BE49-F238E27FC236}">
                <a16:creationId xmlns:a16="http://schemas.microsoft.com/office/drawing/2014/main" id="{30FCB575-DB27-0AD3-F3FF-9148249C0C6C}"/>
              </a:ext>
            </a:extLst>
          </p:cNvPr>
          <p:cNvSpPr txBox="1"/>
          <p:nvPr/>
        </p:nvSpPr>
        <p:spPr>
          <a:xfrm>
            <a:off x="6295277" y="619216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78109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9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0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0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>
            <a:extLst>
              <a:ext uri="{FF2B5EF4-FFF2-40B4-BE49-F238E27FC236}">
                <a16:creationId xmlns:a16="http://schemas.microsoft.com/office/drawing/2014/main" id="{29D1622D-60AB-4647-97D8-5B199E3EB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>
            <a:extLst>
              <a:ext uri="{FF2B5EF4-FFF2-40B4-BE49-F238E27FC236}">
                <a16:creationId xmlns:a16="http://schemas.microsoft.com/office/drawing/2014/main" id="{36550EB3-4661-42FA-97A1-A28C62BFEDC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9146E72-0B33-47CE-B545-525FA65D10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2C2833B6-E1A9-4EA5-A357-575F8BB68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BFA1784-E567-45F9-AE19-5E56A74CE5D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1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81947" y="2355070"/>
            <a:ext cx="8624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[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例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]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试用移位寄存器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74LS194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和适当门电路实现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100101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序列。</a:t>
            </a:r>
          </a:p>
        </p:txBody>
      </p:sp>
      <p:sp>
        <p:nvSpPr>
          <p:cNvPr id="19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2689" y="2885082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1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）采用左移方式，写出序列状态真值表。</a:t>
            </a:r>
          </a:p>
        </p:txBody>
      </p:sp>
      <p:sp>
        <p:nvSpPr>
          <p:cNvPr id="20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12689" y="3342662"/>
            <a:ext cx="31640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）卡诺图化简。</a:t>
            </a:r>
          </a:p>
        </p:txBody>
      </p:sp>
      <p:sp>
        <p:nvSpPr>
          <p:cNvPr id="21" name="PA-文本框 4">
            <a:extLst>
              <a:ext uri="{FF2B5EF4-FFF2-40B4-BE49-F238E27FC236}">
                <a16:creationId xmlns:a16="http://schemas.microsoft.com/office/drawing/2014/main" id="{D06A4239-09FE-49AB-8933-96EA6C4B90F1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6939" y="1853172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3750" y="2785957"/>
            <a:ext cx="3537502" cy="388215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rot="5400000">
            <a:off x="6437478" y="4873856"/>
            <a:ext cx="2567020" cy="3535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62015" y="2567813"/>
            <a:ext cx="796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+mj-lt"/>
              </a:rPr>
              <a:t>左移</a:t>
            </a:r>
          </a:p>
        </p:txBody>
      </p:sp>
      <p:sp>
        <p:nvSpPr>
          <p:cNvPr id="25" name="PA-Line 146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H="1">
            <a:off x="7826246" y="3974893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PA-Line 14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H="1">
            <a:off x="7799783" y="4443284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PA-Line 14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>
            <a:off x="7799783" y="4882585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PA-Line 14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H="1">
            <a:off x="9463824" y="3972361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305800" y="3733713"/>
            <a:ext cx="1215664" cy="26004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09794" y="3778909"/>
            <a:ext cx="593292" cy="25346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Line 146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H="1">
            <a:off x="7789980" y="5361968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PA-Line 146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H="1">
            <a:off x="7826245" y="5821048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PA-Line 14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>
            <a:off x="7777137" y="6301775"/>
            <a:ext cx="318739" cy="27618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017255" y="3683667"/>
            <a:ext cx="530265" cy="22841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555742" y="6409647"/>
            <a:ext cx="323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43718" y="5980646"/>
            <a:ext cx="530265" cy="4163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Line 146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H="1">
            <a:off x="9445893" y="4505476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PA-Line 14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>
            <a:off x="9445893" y="4911260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PA-Line 146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>
            <a:off x="9450677" y="5346867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PA-Line 146"/>
          <p:cNvSpPr>
            <a:spLocks noChangeShapeType="1"/>
          </p:cNvSpPr>
          <p:nvPr>
            <p:custDataLst>
              <p:tags r:id="rId23"/>
            </p:custDataLst>
          </p:nvPr>
        </p:nvSpPr>
        <p:spPr bwMode="auto">
          <a:xfrm flipH="1">
            <a:off x="9441543" y="5828435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PA-Line 146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9472356" y="6313577"/>
            <a:ext cx="440944" cy="278713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9198180" y="6433194"/>
            <a:ext cx="3232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accent2"/>
                </a:solidFill>
                <a:latin typeface="+mj-lt"/>
              </a:rPr>
              <a:t>1</a:t>
            </a:r>
            <a:endParaRPr lang="zh-CN" altLang="en-US" sz="2400" b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0253" y="4825729"/>
            <a:ext cx="2161905" cy="4571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5BD7DA-FE5D-26F5-16C0-9E34298E10B4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54" t="37315" r="20074" b="11925"/>
          <a:stretch/>
        </p:blipFill>
        <p:spPr>
          <a:xfrm>
            <a:off x="6626140" y="63482"/>
            <a:ext cx="3397424" cy="2171684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225CC9B-B578-5835-A141-7E54F9695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35599"/>
              </p:ext>
            </p:extLst>
          </p:nvPr>
        </p:nvGraphicFramePr>
        <p:xfrm>
          <a:off x="4524104" y="4251074"/>
          <a:ext cx="2308675" cy="229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735">
                  <a:extLst>
                    <a:ext uri="{9D8B030D-6E8A-4147-A177-3AD203B41FA5}">
                      <a16:colId xmlns:a16="http://schemas.microsoft.com/office/drawing/2014/main" val="1164860648"/>
                    </a:ext>
                  </a:extLst>
                </a:gridCol>
                <a:gridCol w="461735">
                  <a:extLst>
                    <a:ext uri="{9D8B030D-6E8A-4147-A177-3AD203B41FA5}">
                      <a16:colId xmlns:a16="http://schemas.microsoft.com/office/drawing/2014/main" val="1060744198"/>
                    </a:ext>
                  </a:extLst>
                </a:gridCol>
                <a:gridCol w="461735">
                  <a:extLst>
                    <a:ext uri="{9D8B030D-6E8A-4147-A177-3AD203B41FA5}">
                      <a16:colId xmlns:a16="http://schemas.microsoft.com/office/drawing/2014/main" val="1308743274"/>
                    </a:ext>
                  </a:extLst>
                </a:gridCol>
                <a:gridCol w="461735">
                  <a:extLst>
                    <a:ext uri="{9D8B030D-6E8A-4147-A177-3AD203B41FA5}">
                      <a16:colId xmlns:a16="http://schemas.microsoft.com/office/drawing/2014/main" val="3129454733"/>
                    </a:ext>
                  </a:extLst>
                </a:gridCol>
                <a:gridCol w="461735">
                  <a:extLst>
                    <a:ext uri="{9D8B030D-6E8A-4147-A177-3AD203B41FA5}">
                      <a16:colId xmlns:a16="http://schemas.microsoft.com/office/drawing/2014/main" val="3286295030"/>
                    </a:ext>
                  </a:extLst>
                </a:gridCol>
              </a:tblGrid>
              <a:tr h="4582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726199"/>
                  </a:ext>
                </a:extLst>
              </a:tr>
              <a:tr h="4582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2228336"/>
                  </a:ext>
                </a:extLst>
              </a:tr>
              <a:tr h="4582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308560"/>
                  </a:ext>
                </a:extLst>
              </a:tr>
              <a:tr h="4582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057393"/>
                  </a:ext>
                </a:extLst>
              </a:tr>
              <a:tr h="45821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0069475"/>
                  </a:ext>
                </a:extLst>
              </a:tr>
            </a:tbl>
          </a:graphicData>
        </a:graphic>
      </p:graphicFrame>
      <p:grpSp>
        <p:nvGrpSpPr>
          <p:cNvPr id="49" name="组合 48">
            <a:extLst>
              <a:ext uri="{FF2B5EF4-FFF2-40B4-BE49-F238E27FC236}">
                <a16:creationId xmlns:a16="http://schemas.microsoft.com/office/drawing/2014/main" id="{B36DF52E-8ABD-80D1-97C5-E1BFD904DC47}"/>
              </a:ext>
            </a:extLst>
          </p:cNvPr>
          <p:cNvGrpSpPr/>
          <p:nvPr/>
        </p:nvGrpSpPr>
        <p:grpSpPr>
          <a:xfrm>
            <a:off x="4035913" y="3851010"/>
            <a:ext cx="1527185" cy="868456"/>
            <a:chOff x="4035913" y="3851010"/>
            <a:chExt cx="1527185" cy="86845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EDA3729-714E-1379-C09C-E5D40959E040}"/>
                </a:ext>
              </a:extLst>
            </p:cNvPr>
            <p:cNvSpPr txBox="1"/>
            <p:nvPr/>
          </p:nvSpPr>
          <p:spPr>
            <a:xfrm>
              <a:off x="4108306" y="3851010"/>
              <a:ext cx="472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/>
                <a:t>D</a:t>
              </a:r>
              <a:r>
                <a:rPr lang="en-US" altLang="zh-CN" baseline="-25000" dirty="0"/>
                <a:t>L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4C34D7A-D193-1A4F-D538-26024106D275}"/>
                </a:ext>
              </a:extLst>
            </p:cNvPr>
            <p:cNvSpPr txBox="1"/>
            <p:nvPr/>
          </p:nvSpPr>
          <p:spPr>
            <a:xfrm>
              <a:off x="4035913" y="4320810"/>
              <a:ext cx="101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/>
                <a:t>Q</a:t>
              </a:r>
              <a:r>
                <a:rPr lang="en-US" altLang="zh-CN" i="1" baseline="-25000" dirty="0"/>
                <a:t>1</a:t>
              </a:r>
              <a:r>
                <a:rPr lang="en-US" altLang="zh-CN" i="1" dirty="0"/>
                <a:t>Q</a:t>
              </a:r>
              <a:r>
                <a:rPr lang="en-US" altLang="zh-CN" i="1" baseline="-25000" dirty="0"/>
                <a:t>0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E2C5549-F11A-9744-4103-A105D3F53DE7}"/>
                </a:ext>
              </a:extLst>
            </p:cNvPr>
            <p:cNvSpPr txBox="1"/>
            <p:nvPr/>
          </p:nvSpPr>
          <p:spPr>
            <a:xfrm>
              <a:off x="4552373" y="3919607"/>
              <a:ext cx="101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/>
                <a:t>Q</a:t>
              </a:r>
              <a:r>
                <a:rPr lang="en-US" altLang="zh-CN" i="1" baseline="-25000" dirty="0"/>
                <a:t>3</a:t>
              </a:r>
              <a:r>
                <a:rPr lang="en-US" altLang="zh-CN" i="1" dirty="0"/>
                <a:t>Q</a:t>
              </a:r>
              <a:r>
                <a:rPr lang="en-US" altLang="zh-CN" i="1" baseline="-25000" dirty="0"/>
                <a:t>2</a:t>
              </a:r>
              <a:endParaRPr lang="zh-CN" altLang="en-US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42F47FB-D045-2A0F-0239-EBEE1C2EBA4C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2" y="4251075"/>
              <a:ext cx="461999" cy="4683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6E2C26B-E6EF-B858-49E3-10EA364F7E12}"/>
                </a:ext>
              </a:extLst>
            </p:cNvPr>
            <p:cNvSpPr/>
            <p:nvPr/>
          </p:nvSpPr>
          <p:spPr>
            <a:xfrm>
              <a:off x="4100607" y="3851010"/>
              <a:ext cx="426832" cy="4000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668FD405-063B-2D47-D3E1-0279F0E1D6DE}"/>
              </a:ext>
            </a:extLst>
          </p:cNvPr>
          <p:cNvSpPr txBox="1"/>
          <p:nvPr/>
        </p:nvSpPr>
        <p:spPr>
          <a:xfrm>
            <a:off x="4983034" y="4277841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00    01   11    10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39678B-72F0-CEB2-4AFD-C1850C002E31}"/>
              </a:ext>
            </a:extLst>
          </p:cNvPr>
          <p:cNvSpPr txBox="1"/>
          <p:nvPr/>
        </p:nvSpPr>
        <p:spPr>
          <a:xfrm>
            <a:off x="4556429" y="4765760"/>
            <a:ext cx="428322" cy="1712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/>
              <a:t>00</a:t>
            </a:r>
          </a:p>
          <a:p>
            <a:pPr>
              <a:lnSpc>
                <a:spcPts val="18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dirty="0"/>
              <a:t>01</a:t>
            </a:r>
          </a:p>
          <a:p>
            <a:pPr>
              <a:lnSpc>
                <a:spcPts val="18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dirty="0"/>
              <a:t>11</a:t>
            </a:r>
          </a:p>
          <a:p>
            <a:pPr>
              <a:lnSpc>
                <a:spcPts val="1800"/>
              </a:lnSpc>
            </a:pPr>
            <a:endParaRPr lang="en-US" altLang="zh-CN" dirty="0"/>
          </a:p>
          <a:p>
            <a:pPr>
              <a:lnSpc>
                <a:spcPts val="1800"/>
              </a:lnSpc>
            </a:pP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23D8E32-7662-5BBC-E6C1-716577C362EF}"/>
              </a:ext>
            </a:extLst>
          </p:cNvPr>
          <p:cNvSpPr/>
          <p:nvPr/>
        </p:nvSpPr>
        <p:spPr>
          <a:xfrm>
            <a:off x="5064350" y="4800767"/>
            <a:ext cx="1694179" cy="165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3ADA67-D005-53CA-E0B9-FEC83BF418E9}"/>
              </a:ext>
            </a:extLst>
          </p:cNvPr>
          <p:cNvSpPr txBox="1"/>
          <p:nvPr/>
        </p:nvSpPr>
        <p:spPr>
          <a:xfrm>
            <a:off x="1974574" y="3972361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9766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/>
      <p:bldP spid="31" grpId="0" animBg="1"/>
      <p:bldP spid="32" grpId="0" animBg="1"/>
      <p:bldP spid="36" grpId="0" animBg="1"/>
      <p:bldP spid="37" grpId="0"/>
      <p:bldP spid="38" grpId="0" animBg="1"/>
      <p:bldP spid="44" grpId="0"/>
      <p:bldP spid="46" grpId="0"/>
      <p:bldP spid="47" grpId="0"/>
      <p:bldP spid="48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>
            <a:extLst>
              <a:ext uri="{FF2B5EF4-FFF2-40B4-BE49-F238E27FC236}">
                <a16:creationId xmlns:a16="http://schemas.microsoft.com/office/drawing/2014/main" id="{145C2F4A-04FB-496B-A2D8-02A9A209F57D}"/>
              </a:ext>
            </a:extLst>
          </p:cNvPr>
          <p:cNvSpPr/>
          <p:nvPr/>
        </p:nvSpPr>
        <p:spPr>
          <a:xfrm>
            <a:off x="-348343" y="516695"/>
            <a:ext cx="6653349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70650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十进制数转换为二进制、十六进制数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E0E4BF7-A59E-4025-BADE-F78C9CC17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623" r="58475" b="12456"/>
          <a:stretch/>
        </p:blipFill>
        <p:spPr>
          <a:xfrm>
            <a:off x="1954401" y="2482182"/>
            <a:ext cx="3414491" cy="32354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BD17C99-A8BC-47FA-9214-649544929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563" t="8548" b="15531"/>
          <a:stretch/>
        </p:blipFill>
        <p:spPr>
          <a:xfrm>
            <a:off x="6053958" y="2482180"/>
            <a:ext cx="3414491" cy="31659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4DB71-01C3-4494-ACA0-A948D9F47F23}"/>
              </a:ext>
            </a:extLst>
          </p:cNvPr>
          <p:cNvSpPr/>
          <p:nvPr/>
        </p:nvSpPr>
        <p:spPr>
          <a:xfrm>
            <a:off x="208651" y="1826814"/>
            <a:ext cx="5577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【例】 将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(59</a:t>
            </a:r>
            <a:r>
              <a:rPr lang="en-US" altLang="zh-CN" sz="2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625)</a:t>
            </a:r>
            <a:r>
              <a:rPr lang="en-US" altLang="zh-CN" sz="2400" kern="1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转换为二进制数。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3FF03F2-7F18-4B0A-A43C-475FFB82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9860" r="47160"/>
          <a:stretch/>
        </p:blipFill>
        <p:spPr>
          <a:xfrm>
            <a:off x="3399149" y="5791997"/>
            <a:ext cx="4761186" cy="4735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24D63C-4975-0114-9676-ED36B7325B43}"/>
              </a:ext>
            </a:extLst>
          </p:cNvPr>
          <p:cNvSpPr txBox="1"/>
          <p:nvPr/>
        </p:nvSpPr>
        <p:spPr>
          <a:xfrm>
            <a:off x="8032029" y="5878241"/>
            <a:ext cx="2646878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乘基数顺序取整法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746216-E46D-495A-4A49-4898E2DF5039}"/>
              </a:ext>
            </a:extLst>
          </p:cNvPr>
          <p:cNvSpPr txBox="1"/>
          <p:nvPr/>
        </p:nvSpPr>
        <p:spPr>
          <a:xfrm>
            <a:off x="752271" y="5878241"/>
            <a:ext cx="2646878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除基数反序取余法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5D93C2-B3FC-2E61-04DA-D7BC4B53B700}"/>
              </a:ext>
            </a:extLst>
          </p:cNvPr>
          <p:cNvSpPr txBox="1"/>
          <p:nvPr/>
        </p:nvSpPr>
        <p:spPr>
          <a:xfrm>
            <a:off x="8652681" y="170812"/>
            <a:ext cx="3277801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(45.25)</a:t>
            </a:r>
            <a:r>
              <a:rPr lang="en-US" altLang="zh-CN" sz="3200" baseline="-25000" dirty="0"/>
              <a:t>D </a:t>
            </a:r>
            <a:r>
              <a:rPr lang="zh-CN" altLang="en-US" sz="3200" dirty="0"/>
              <a:t>的二进制、八进制、十六进制表示</a:t>
            </a:r>
            <a:r>
              <a:rPr lang="en-US" altLang="zh-CN" sz="3200" dirty="0"/>
              <a:t> </a:t>
            </a:r>
            <a:r>
              <a:rPr lang="zh-CN" altLang="en-US" sz="3200" dirty="0"/>
              <a:t>？</a:t>
            </a:r>
            <a:endParaRPr lang="en-US" altLang="zh-CN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D62401-45F0-B43B-3F85-CA8F8B9ECD7E}"/>
              </a:ext>
            </a:extLst>
          </p:cNvPr>
          <p:cNvSpPr txBox="1"/>
          <p:nvPr/>
        </p:nvSpPr>
        <p:spPr>
          <a:xfrm>
            <a:off x="9355468" y="1740472"/>
            <a:ext cx="29690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= (10 1101.01)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=  (55.2)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= (2D.4)</a:t>
            </a:r>
            <a:r>
              <a:rPr kumimoji="0" lang="en-US" altLang="zh-CN" sz="3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H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84D39D-DA69-2489-1872-E29880DC7541}"/>
              </a:ext>
            </a:extLst>
          </p:cNvPr>
          <p:cNvSpPr txBox="1"/>
          <p:nvPr/>
        </p:nvSpPr>
        <p:spPr>
          <a:xfrm>
            <a:off x="7449708" y="466015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35642461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 animBg="1"/>
      <p:bldP spid="4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>
            <a:extLst>
              <a:ext uri="{FF2B5EF4-FFF2-40B4-BE49-F238E27FC236}">
                <a16:creationId xmlns:a16="http://schemas.microsoft.com/office/drawing/2014/main" id="{29D1622D-60AB-4647-97D8-5B199E3EB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>
            <a:extLst>
              <a:ext uri="{FF2B5EF4-FFF2-40B4-BE49-F238E27FC236}">
                <a16:creationId xmlns:a16="http://schemas.microsoft.com/office/drawing/2014/main" id="{36550EB3-4661-42FA-97A1-A28C62BFEDC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9146E72-0B33-47CE-B545-525FA65D10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2C2833B6-E1A9-4EA5-A357-575F8BB68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BFA1784-E567-45F9-AE19-5E56A74CE5D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17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8021" y="1891592"/>
            <a:ext cx="6818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948" y="2355070"/>
            <a:ext cx="92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[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例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]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试用移位寄存器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74LS194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和适当门电路实现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100101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序列。</a:t>
            </a:r>
          </a:p>
        </p:txBody>
      </p:sp>
      <p:sp>
        <p:nvSpPr>
          <p:cNvPr id="21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04044" y="2816735"/>
            <a:ext cx="62310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3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）画出状态转换图。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3718" y="3200400"/>
            <a:ext cx="3863956" cy="3543911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8772525" y="3743325"/>
            <a:ext cx="12382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10775" y="3743325"/>
            <a:ext cx="0" cy="2571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8772525" y="4000500"/>
            <a:ext cx="12382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772525" y="3743325"/>
            <a:ext cx="0" cy="2571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887046" y="2601976"/>
            <a:ext cx="1453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chemeClr val="accent2"/>
                </a:solidFill>
                <a:latin typeface="+mj-lt"/>
              </a:rPr>
              <a:t>主循环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C3B2D5-2C2B-6A04-997E-266D0F734BD2}"/>
              </a:ext>
            </a:extLst>
          </p:cNvPr>
          <p:cNvGrpSpPr/>
          <p:nvPr/>
        </p:nvGrpSpPr>
        <p:grpSpPr>
          <a:xfrm>
            <a:off x="6000750" y="3047567"/>
            <a:ext cx="4863725" cy="3553258"/>
            <a:chOff x="6000750" y="3047567"/>
            <a:chExt cx="4863725" cy="355325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00750" y="3047567"/>
              <a:ext cx="4863725" cy="355325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019E702-1797-4605-FF46-AF778A78D6D2}"/>
                </a:ext>
              </a:extLst>
            </p:cNvPr>
            <p:cNvSpPr/>
            <p:nvPr/>
          </p:nvSpPr>
          <p:spPr>
            <a:xfrm>
              <a:off x="9839421" y="4290265"/>
              <a:ext cx="164592" cy="1158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E5EC1240-9470-AEBF-F831-FE0C38DABAC4}"/>
                </a:ext>
              </a:extLst>
            </p:cNvPr>
            <p:cNvCxnSpPr/>
            <p:nvPr/>
          </p:nvCxnSpPr>
          <p:spPr>
            <a:xfrm flipH="1">
              <a:off x="9578436" y="4331871"/>
              <a:ext cx="438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7F950CD-0521-4E8C-854D-287782CBED61}"/>
                </a:ext>
              </a:extLst>
            </p:cNvPr>
            <p:cNvSpPr/>
            <p:nvPr/>
          </p:nvSpPr>
          <p:spPr>
            <a:xfrm>
              <a:off x="8882064" y="4257675"/>
              <a:ext cx="164592" cy="1158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BB0ABE3-5A1C-6F42-9B67-199BAEFEB4E0}"/>
                </a:ext>
              </a:extLst>
            </p:cNvPr>
            <p:cNvCxnSpPr/>
            <p:nvPr/>
          </p:nvCxnSpPr>
          <p:spPr>
            <a:xfrm flipH="1">
              <a:off x="8625936" y="4334411"/>
              <a:ext cx="438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79D0158-5BF4-AFE1-F9B6-F63C08384432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2253" y="1476912"/>
            <a:ext cx="2161905" cy="457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C57563-C6FE-0C87-1567-33D3271DAF66}"/>
              </a:ext>
            </a:extLst>
          </p:cNvPr>
          <p:cNvSpPr txBox="1"/>
          <p:nvPr/>
        </p:nvSpPr>
        <p:spPr>
          <a:xfrm>
            <a:off x="6934995" y="10025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左移</a:t>
            </a:r>
          </a:p>
        </p:txBody>
      </p:sp>
    </p:spTree>
    <p:extLst>
      <p:ext uri="{BB962C8B-B14F-4D97-AF65-F5344CB8AC3E}">
        <p14:creationId xmlns:p14="http://schemas.microsoft.com/office/powerpoint/2010/main" val="42536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PA-矩形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2" name="PA-矩形 8">
            <a:extLst>
              <a:ext uri="{FF2B5EF4-FFF2-40B4-BE49-F238E27FC236}">
                <a16:creationId xmlns:a16="http://schemas.microsoft.com/office/drawing/2014/main" id="{29D1622D-60AB-4647-97D8-5B199E3EB64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3" name="PA-矩形 9">
            <a:extLst>
              <a:ext uri="{FF2B5EF4-FFF2-40B4-BE49-F238E27FC236}">
                <a16:creationId xmlns:a16="http://schemas.microsoft.com/office/drawing/2014/main" id="{36550EB3-4661-42FA-97A1-A28C62BFEDC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76401" y="1201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+mj-lt"/>
            </a:endParaRPr>
          </a:p>
        </p:txBody>
      </p:sp>
      <p:sp>
        <p:nvSpPr>
          <p:cNvPr id="14" name="PA-文本框 5">
            <a:extLst>
              <a:ext uri="{FF2B5EF4-FFF2-40B4-BE49-F238E27FC236}">
                <a16:creationId xmlns:a16="http://schemas.microsoft.com/office/drawing/2014/main" id="{B9146E72-0B33-47CE-B545-525FA65D104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26939" y="1382052"/>
            <a:ext cx="3240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3. </a:t>
            </a: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序列信号发生器</a:t>
            </a:r>
          </a:p>
        </p:txBody>
      </p:sp>
      <p:sp>
        <p:nvSpPr>
          <p:cNvPr id="15" name="PA-圆角矩形 1">
            <a:extLst>
              <a:ext uri="{FF2B5EF4-FFF2-40B4-BE49-F238E27FC236}">
                <a16:creationId xmlns:a16="http://schemas.microsoft.com/office/drawing/2014/main" id="{2C2833B6-E1A9-4EA5-A357-575F8BB686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-348343" y="516695"/>
            <a:ext cx="4215493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2BFA1784-E567-45F9-AE19-5E56A74CE5D1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090" y="602218"/>
            <a:ext cx="40324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+mj-lt"/>
                <a:ea typeface="微软雅黑" panose="020B0503020204020204" pitchFamily="34" charset="-122"/>
              </a:rPr>
              <a:t>寄存器和移位寄存器 </a:t>
            </a:r>
          </a:p>
        </p:txBody>
      </p:sp>
      <p:sp>
        <p:nvSpPr>
          <p:cNvPr id="17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8021" y="1891592"/>
            <a:ext cx="6818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（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）方法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2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移位寄存器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组合电路</a:t>
            </a:r>
            <a:endParaRPr kumimoji="1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81948" y="2355070"/>
            <a:ext cx="92288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[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例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]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试用移位寄存器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74LS194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和适当门电路实现 </a:t>
            </a: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100101 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</a:rPr>
              <a:t>序列。</a:t>
            </a:r>
          </a:p>
        </p:txBody>
      </p:sp>
      <p:sp>
        <p:nvSpPr>
          <p:cNvPr id="22" name="PA-文本框 4">
            <a:extLst>
              <a:ext uri="{FF2B5EF4-FFF2-40B4-BE49-F238E27FC236}">
                <a16:creationId xmlns:a16="http://schemas.microsoft.com/office/drawing/2014/main" id="{58F902CC-1973-4C4F-8895-BEFCFFF7E2A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65573" y="2884533"/>
            <a:ext cx="31117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kumimoji="1" lang="en-US" altLang="zh-CN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4</a:t>
            </a:r>
            <a:r>
              <a:rPr kumimoji="1" lang="zh-CN" altLang="en-US" sz="2400" b="1" kern="0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j-lt"/>
              </a:rPr>
              <a:t>）画出逻辑电路图。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25" y="2816735"/>
            <a:ext cx="3946106" cy="37007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6197" y="4597157"/>
            <a:ext cx="2161905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0A0077B3-E86B-B73F-87B2-D854C665FD65}"/>
              </a:ext>
            </a:extLst>
          </p:cNvPr>
          <p:cNvSpPr/>
          <p:nvPr/>
        </p:nvSpPr>
        <p:spPr>
          <a:xfrm>
            <a:off x="2791096" y="2996344"/>
            <a:ext cx="73030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874C156-1E44-6FEF-3E47-83AC7FF29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529" y="3081867"/>
            <a:ext cx="676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时序逻辑电路的自动化设计与分析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1272823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计数器通用设计模型；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58535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基于一般模型结构的计数器设计；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182688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状态转移图；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4" y="516695"/>
            <a:ext cx="73030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89" y="602218"/>
            <a:ext cx="676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时序逻辑电路的自动化设计与分析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26320811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F73E313-2A90-6D1A-CE60-C81937E5E59C}"/>
              </a:ext>
            </a:extLst>
          </p:cNvPr>
          <p:cNvSpPr/>
          <p:nvPr/>
        </p:nvSpPr>
        <p:spPr>
          <a:xfrm>
            <a:off x="-348344" y="516695"/>
            <a:ext cx="73030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49E1A308-3795-30B1-A5F2-53739327D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89" y="602218"/>
            <a:ext cx="676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时序逻辑电路的自动化设计与分析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6E3537-C539-8DBC-A778-DCD0560303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41" y="2400299"/>
            <a:ext cx="9639304" cy="350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A-文本框 5">
            <a:extLst>
              <a:ext uri="{FF2B5EF4-FFF2-40B4-BE49-F238E27FC236}">
                <a16:creationId xmlns:a16="http://schemas.microsoft.com/office/drawing/2014/main" id="{DF024933-14EC-78D8-6BC7-E9FD98B4073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423558"/>
            <a:ext cx="8066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反馈清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法构成模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计数器设计讨论 </a:t>
            </a:r>
          </a:p>
        </p:txBody>
      </p:sp>
    </p:spTree>
    <p:extLst>
      <p:ext uri="{BB962C8B-B14F-4D97-AF65-F5344CB8AC3E}">
        <p14:creationId xmlns:p14="http://schemas.microsoft.com/office/powerpoint/2010/main" val="27309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56D66D-5A27-D154-85B5-5900EE4C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2514601"/>
            <a:ext cx="9427730" cy="325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A-文本框 5">
            <a:extLst>
              <a:ext uri="{FF2B5EF4-FFF2-40B4-BE49-F238E27FC236}">
                <a16:creationId xmlns:a16="http://schemas.microsoft.com/office/drawing/2014/main" id="{2B779A59-2BC5-6AEF-8F4D-2A8DE08B8B8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423558"/>
            <a:ext cx="8066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同步加载型计数器设计讨论 </a:t>
            </a:r>
          </a:p>
        </p:txBody>
      </p:sp>
      <p:sp>
        <p:nvSpPr>
          <p:cNvPr id="4" name="圆角矩形 1">
            <a:extLst>
              <a:ext uri="{FF2B5EF4-FFF2-40B4-BE49-F238E27FC236}">
                <a16:creationId xmlns:a16="http://schemas.microsoft.com/office/drawing/2014/main" id="{CC6C50FB-2DB7-35AB-A218-5F27A3D6FDEE}"/>
              </a:ext>
            </a:extLst>
          </p:cNvPr>
          <p:cNvSpPr/>
          <p:nvPr/>
        </p:nvSpPr>
        <p:spPr>
          <a:xfrm>
            <a:off x="-348344" y="516695"/>
            <a:ext cx="73030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038273E-6D15-D852-F653-A6CA58F93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89" y="602218"/>
            <a:ext cx="676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时序逻辑电路的自动化设计与分析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25619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7E5954-B077-EE5D-8C16-5A752DCF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2489200"/>
            <a:ext cx="10443732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A-文本框 5">
            <a:extLst>
              <a:ext uri="{FF2B5EF4-FFF2-40B4-BE49-F238E27FC236}">
                <a16:creationId xmlns:a16="http://schemas.microsoft.com/office/drawing/2014/main" id="{C89C9E11-CF06-2798-AED8-48027A551DA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26939" y="1423558"/>
            <a:ext cx="8066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异步加载型计数器设计讨论 </a:t>
            </a:r>
          </a:p>
        </p:txBody>
      </p:sp>
      <p:sp>
        <p:nvSpPr>
          <p:cNvPr id="4" name="圆角矩形 1">
            <a:extLst>
              <a:ext uri="{FF2B5EF4-FFF2-40B4-BE49-F238E27FC236}">
                <a16:creationId xmlns:a16="http://schemas.microsoft.com/office/drawing/2014/main" id="{3CF87E5B-3B2F-392D-46A6-6BB4438DE3C5}"/>
              </a:ext>
            </a:extLst>
          </p:cNvPr>
          <p:cNvSpPr/>
          <p:nvPr/>
        </p:nvSpPr>
        <p:spPr>
          <a:xfrm>
            <a:off x="-348344" y="516695"/>
            <a:ext cx="7303058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AAC009B-45A4-CADD-CDE7-86A6735A4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89" y="602218"/>
            <a:ext cx="6767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时序逻辑电路的自动化设计与分析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40340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524001" y="-583248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" name="PA-圆角矩形 1">
            <a:extLst>
              <a:ext uri="{FF2B5EF4-FFF2-40B4-BE49-F238E27FC236}">
                <a16:creationId xmlns:a16="http://schemas.microsoft.com/office/drawing/2014/main" id="{2ECBD3D3-A793-44EE-B62B-A9BEBF8DF5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48343" y="118113"/>
            <a:ext cx="591952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PA-文本框 5">
            <a:extLst>
              <a:ext uri="{FF2B5EF4-FFF2-40B4-BE49-F238E27FC236}">
                <a16:creationId xmlns:a16="http://schemas.microsoft.com/office/drawing/2014/main" id="{1EFC5E01-E965-4C69-9ECA-2C6579AB940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7090" y="203636"/>
            <a:ext cx="5763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基于一般模型结构的计数器设计 </a:t>
            </a:r>
          </a:p>
        </p:txBody>
      </p:sp>
      <p:sp>
        <p:nvSpPr>
          <p:cNvPr id="20" name="PA-文本框 5">
            <a:extLst>
              <a:ext uri="{FF2B5EF4-FFF2-40B4-BE49-F238E27FC236}">
                <a16:creationId xmlns:a16="http://schemas.microsoft.com/office/drawing/2014/main" id="{B95F9343-20C4-4294-976B-8780215A528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0" y="200627"/>
            <a:ext cx="8066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初值可预置型计数器设计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75B5717-602B-832A-261B-A889B891BEDA}"/>
              </a:ext>
            </a:extLst>
          </p:cNvPr>
          <p:cNvGrpSpPr/>
          <p:nvPr/>
        </p:nvGrpSpPr>
        <p:grpSpPr>
          <a:xfrm>
            <a:off x="187090" y="809370"/>
            <a:ext cx="12464826" cy="5680674"/>
            <a:chOff x="2009776" y="1518509"/>
            <a:chExt cx="8367713" cy="381347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76" y="1518509"/>
              <a:ext cx="8367713" cy="1624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383" y="3220308"/>
              <a:ext cx="2364990" cy="20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Picture 10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561" y="3197913"/>
              <a:ext cx="1057275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上下箭头 13"/>
            <p:cNvSpPr>
              <a:spLocks noChangeArrowheads="1"/>
            </p:cNvSpPr>
            <p:nvPr/>
          </p:nvSpPr>
          <p:spPr bwMode="auto">
            <a:xfrm>
              <a:off x="7766050" y="2813909"/>
              <a:ext cx="228600" cy="4572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CCFFFF"/>
            </a:solidFill>
            <a:ln w="9525" algn="ctr">
              <a:solidFill>
                <a:srgbClr val="CCFFFF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5653882" y="4096609"/>
              <a:ext cx="685800" cy="207962"/>
            </a:xfrm>
            <a:prstGeom prst="rect">
              <a:avLst/>
            </a:prstGeom>
            <a:noFill/>
            <a:ln w="25400" algn="ctr">
              <a:solidFill>
                <a:srgbClr val="00528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kumimoji="0" lang="zh-CN" altLang="en-US" sz="1800">
                <a:latin typeface="Times New Roman" panose="02020603050405020304" pitchFamily="18" charset="0"/>
              </a:endParaRPr>
            </a:p>
          </p:txBody>
        </p:sp>
        <p:pic>
          <p:nvPicPr>
            <p:cNvPr id="22541" name="Picture 13"/>
            <p:cNvPicPr>
              <a:picLocks noChangeAspect="1" noChangeArrowheads="1"/>
            </p:cNvPicPr>
            <p:nvPr/>
          </p:nvPicPr>
          <p:blipFill rotWithShape="1">
            <a:blip r:embed="rId8"/>
            <a:srcRect l="1164"/>
            <a:stretch/>
          </p:blipFill>
          <p:spPr bwMode="auto">
            <a:xfrm>
              <a:off x="2335448" y="3293334"/>
              <a:ext cx="2872156" cy="2038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62B42BF-61F9-9034-5092-61C8A808F303}"/>
              </a:ext>
            </a:extLst>
          </p:cNvPr>
          <p:cNvSpPr txBox="1"/>
          <p:nvPr/>
        </p:nvSpPr>
        <p:spPr>
          <a:xfrm>
            <a:off x="4114800" y="10727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状态选择器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321489-7334-504E-353E-D6D0CEB19307}"/>
              </a:ext>
            </a:extLst>
          </p:cNvPr>
          <p:cNvSpPr txBox="1"/>
          <p:nvPr/>
        </p:nvSpPr>
        <p:spPr>
          <a:xfrm>
            <a:off x="8932094" y="10727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比较器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99BAD1-9A55-478A-C31D-E79C159F0089}"/>
              </a:ext>
            </a:extLst>
          </p:cNvPr>
          <p:cNvSpPr txBox="1"/>
          <p:nvPr/>
        </p:nvSpPr>
        <p:spPr>
          <a:xfrm>
            <a:off x="142232" y="22207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预置数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ROM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RAM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区别；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58535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存储器性能指标；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182688"/>
            <a:ext cx="71636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存储器的扩展方法：位扩展、字扩展；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4" y="516695"/>
            <a:ext cx="5799576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52641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半导体存储器及其应用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B509350-E43F-4240-4613-DAF2F5B13B7E}"/>
              </a:ext>
            </a:extLst>
          </p:cNvPr>
          <p:cNvGrpSpPr/>
          <p:nvPr/>
        </p:nvGrpSpPr>
        <p:grpSpPr>
          <a:xfrm>
            <a:off x="628608" y="3821309"/>
            <a:ext cx="11286817" cy="2974570"/>
            <a:chOff x="628608" y="3821309"/>
            <a:chExt cx="11286817" cy="297457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0B4A6D1-611C-43D3-859D-8AEC09CCAA42}"/>
                </a:ext>
              </a:extLst>
            </p:cNvPr>
            <p:cNvSpPr txBox="1"/>
            <p:nvPr/>
          </p:nvSpPr>
          <p:spPr>
            <a:xfrm>
              <a:off x="628608" y="3821309"/>
              <a:ext cx="928051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位扩展：将各片的地址线、读写线、片选线并联即可</a:t>
              </a:r>
              <a:endPara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字扩展：增加地址线</a:t>
              </a:r>
              <a:endParaRPr lang="zh-CN" altLang="en-US" sz="2800" b="1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344AEEA-E9C6-44D6-ABC9-E86C6A15B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162" y="4449554"/>
              <a:ext cx="7434263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1915D395-92DE-68E2-C9B7-37272831A041}"/>
              </a:ext>
            </a:extLst>
          </p:cNvPr>
          <p:cNvSpPr/>
          <p:nvPr/>
        </p:nvSpPr>
        <p:spPr>
          <a:xfrm>
            <a:off x="4399882" y="4958080"/>
            <a:ext cx="456598" cy="108712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909B9AD-DA72-BDC0-4BB3-71BEA4D9843C}"/>
              </a:ext>
            </a:extLst>
          </p:cNvPr>
          <p:cNvSpPr/>
          <p:nvPr/>
        </p:nvSpPr>
        <p:spPr>
          <a:xfrm>
            <a:off x="6329680" y="5718038"/>
            <a:ext cx="32512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229FD27-0150-E16E-74BF-CB7EE9039DE4}"/>
              </a:ext>
            </a:extLst>
          </p:cNvPr>
          <p:cNvSpPr/>
          <p:nvPr/>
        </p:nvSpPr>
        <p:spPr>
          <a:xfrm>
            <a:off x="7898272" y="5718038"/>
            <a:ext cx="32512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75A7BD7-ED64-08C9-4A78-F9D54036CA13}"/>
              </a:ext>
            </a:extLst>
          </p:cNvPr>
          <p:cNvSpPr/>
          <p:nvPr/>
        </p:nvSpPr>
        <p:spPr>
          <a:xfrm>
            <a:off x="10027920" y="5715996"/>
            <a:ext cx="32512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0C074C3-0553-8A46-8C79-4C67AAA269CA}"/>
              </a:ext>
            </a:extLst>
          </p:cNvPr>
          <p:cNvGrpSpPr/>
          <p:nvPr/>
        </p:nvGrpSpPr>
        <p:grpSpPr>
          <a:xfrm>
            <a:off x="6492240" y="868929"/>
            <a:ext cx="5486400" cy="2101743"/>
            <a:chOff x="6492240" y="868929"/>
            <a:chExt cx="5486400" cy="2101743"/>
          </a:xfrm>
        </p:grpSpPr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2FF54716-A741-3023-365B-813314F39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240" y="868929"/>
              <a:ext cx="548640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b="1" dirty="0"/>
                <a:t>(1)</a:t>
              </a:r>
              <a:r>
                <a:rPr lang="zh-CN" altLang="en-US" sz="2400" b="1" dirty="0">
                  <a:solidFill>
                    <a:srgbClr val="0033CC"/>
                  </a:solidFill>
                </a:rPr>
                <a:t>存储容量</a:t>
              </a:r>
              <a:r>
                <a:rPr lang="en-US" altLang="zh-CN" sz="2400" b="1" dirty="0"/>
                <a:t>:</a:t>
              </a:r>
              <a:r>
                <a:rPr lang="zh-CN" altLang="en-US" sz="2400" b="1" dirty="0"/>
                <a:t>字数</a:t>
              </a:r>
              <a:r>
                <a:rPr lang="en-US" altLang="zh-CN" sz="2400" b="1" dirty="0"/>
                <a:t>(m) ×</a:t>
              </a:r>
              <a:r>
                <a:rPr lang="zh-CN" altLang="en-US" sz="2400" b="1" dirty="0"/>
                <a:t>字长</a:t>
              </a:r>
              <a:r>
                <a:rPr lang="en-US" altLang="zh-CN" sz="2400" b="1" dirty="0"/>
                <a:t>(n)</a:t>
              </a:r>
              <a:r>
                <a:rPr lang="zh-CN" altLang="en-US" sz="2400" dirty="0"/>
                <a:t> 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sz="2400" b="1" dirty="0"/>
                <a:t>位</a:t>
              </a:r>
              <a:r>
                <a:rPr lang="en-US" altLang="zh-CN" sz="2400" b="1" dirty="0"/>
                <a:t>(bit)</a:t>
              </a:r>
              <a:r>
                <a:rPr lang="zh-CN" altLang="en-US" sz="2400" b="1" dirty="0"/>
                <a:t>、字节</a:t>
              </a:r>
              <a:r>
                <a:rPr lang="en-US" altLang="zh-CN" sz="2400" b="1" dirty="0"/>
                <a:t>(Byte)</a:t>
              </a:r>
              <a:r>
                <a:rPr lang="zh-CN" altLang="en-US" sz="2400" b="1" dirty="0"/>
                <a:t>、</a:t>
              </a:r>
              <a:r>
                <a:rPr lang="en-US" altLang="zh-CN" sz="2400" b="1" dirty="0"/>
                <a:t>KB</a:t>
              </a:r>
              <a:r>
                <a:rPr lang="zh-CN" altLang="en-US" sz="2400" b="1" dirty="0"/>
                <a:t>、</a:t>
              </a:r>
              <a:r>
                <a:rPr lang="en-US" altLang="zh-CN" sz="2400" b="1" dirty="0"/>
                <a:t>MB</a:t>
              </a:r>
              <a:r>
                <a:rPr lang="zh-CN" altLang="en-US" sz="2400" b="1" dirty="0"/>
                <a:t>、</a:t>
              </a:r>
              <a:r>
                <a:rPr lang="en-US" altLang="zh-CN" sz="2400" b="1" dirty="0"/>
                <a:t>……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个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bit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对应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1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个存储单元</a:t>
              </a:r>
              <a:endParaRPr lang="en-US" altLang="zh-C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8487BB4E-931A-A9F6-7C8A-19C4454F0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240" y="2508709"/>
              <a:ext cx="54864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2400" b="1" dirty="0"/>
                <a:t>(2)</a:t>
              </a:r>
              <a:r>
                <a:rPr lang="zh-CN" altLang="en-US" sz="2400" b="1" dirty="0">
                  <a:solidFill>
                    <a:srgbClr val="0033CC"/>
                  </a:solidFill>
                </a:rPr>
                <a:t>存取速度</a:t>
              </a:r>
              <a:r>
                <a:rPr lang="en-US" altLang="zh-CN" sz="2400" b="1" dirty="0"/>
                <a:t>:</a:t>
              </a:r>
              <a:r>
                <a:rPr lang="zh-CN" altLang="en-US" sz="2400" b="1" dirty="0"/>
                <a:t>存取时间、存储周期 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06F9C48-4227-DB55-5945-7A4017DBD320}"/>
              </a:ext>
            </a:extLst>
          </p:cNvPr>
          <p:cNvSpPr txBox="1"/>
          <p:nvPr/>
        </p:nvSpPr>
        <p:spPr>
          <a:xfrm>
            <a:off x="708522" y="5517332"/>
            <a:ext cx="1592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课本习题  </a:t>
            </a:r>
            <a:r>
              <a:rPr lang="en-US" altLang="zh-CN" dirty="0"/>
              <a:t>9-3</a:t>
            </a:r>
          </a:p>
          <a:p>
            <a:endParaRPr lang="en-US" altLang="zh-CN" dirty="0"/>
          </a:p>
          <a:p>
            <a:r>
              <a:rPr lang="zh-CN" altLang="en-US" dirty="0"/>
              <a:t>例题 </a:t>
            </a:r>
            <a:r>
              <a:rPr lang="en-US" altLang="zh-CN" dirty="0"/>
              <a:t>9-2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629FA27-70D9-527A-3C92-D092AB80BB0C}"/>
              </a:ext>
            </a:extLst>
          </p:cNvPr>
          <p:cNvSpPr/>
          <p:nvPr/>
        </p:nvSpPr>
        <p:spPr>
          <a:xfrm>
            <a:off x="8385712" y="868929"/>
            <a:ext cx="1174848" cy="4924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FE3FD6-1172-67DF-4E8A-482551EC2971}"/>
              </a:ext>
            </a:extLst>
          </p:cNvPr>
          <p:cNvSpPr txBox="1"/>
          <p:nvPr/>
        </p:nvSpPr>
        <p:spPr>
          <a:xfrm>
            <a:off x="8013744" y="2860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确定地址线的数目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C67C837-3EE2-8C24-4A1B-5D3DC9CEA982}"/>
              </a:ext>
            </a:extLst>
          </p:cNvPr>
          <p:cNvCxnSpPr>
            <a:stCxn id="3" idx="0"/>
            <a:endCxn id="19" idx="2"/>
          </p:cNvCxnSpPr>
          <p:nvPr/>
        </p:nvCxnSpPr>
        <p:spPr>
          <a:xfrm flipV="1">
            <a:off x="8973136" y="655416"/>
            <a:ext cx="56271" cy="213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4AFFD13-EC54-5873-0BC4-852D291289D9}"/>
              </a:ext>
            </a:extLst>
          </p:cNvPr>
          <p:cNvSpPr txBox="1"/>
          <p:nvPr/>
        </p:nvSpPr>
        <p:spPr>
          <a:xfrm>
            <a:off x="5873356" y="2129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总存储单元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167F75F-EC0E-46BE-9490-D3F696E93B7D}"/>
              </a:ext>
            </a:extLst>
          </p:cNvPr>
          <p:cNvCxnSpPr/>
          <p:nvPr/>
        </p:nvCxnSpPr>
        <p:spPr>
          <a:xfrm flipH="1" flipV="1">
            <a:off x="6859368" y="516695"/>
            <a:ext cx="670560" cy="43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3C1EE18-A2B9-6264-C97D-F66F1DB2C6AF}"/>
              </a:ext>
            </a:extLst>
          </p:cNvPr>
          <p:cNvCxnSpPr>
            <a:cxnSpLocks/>
          </p:cNvCxnSpPr>
          <p:nvPr/>
        </p:nvCxnSpPr>
        <p:spPr>
          <a:xfrm flipH="1" flipV="1">
            <a:off x="6280672" y="602218"/>
            <a:ext cx="460098" cy="141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695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 animBg="1"/>
      <p:bldP spid="8" grpId="0" animBg="1"/>
      <p:bldP spid="11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94144" y="1996222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位扩展 </a:t>
            </a:r>
          </a:p>
        </p:txBody>
      </p:sp>
      <p:sp>
        <p:nvSpPr>
          <p:cNvPr id="22533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2514600" y="3276600"/>
          <a:ext cx="766445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43840" imgH="2227320" progId="">
                  <p:embed/>
                </p:oleObj>
              </mc:Choice>
              <mc:Fallback>
                <p:oleObj r:id="rId2" imgW="5343840" imgH="2227320" progId="">
                  <p:embed/>
                  <p:pic>
                    <p:nvPicPr>
                      <p:cNvPr id="143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276600"/>
                        <a:ext cx="766445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Rectangle 4"/>
          <p:cNvSpPr txBox="1">
            <a:spLocks noChangeArrowheads="1"/>
          </p:cNvSpPr>
          <p:nvPr/>
        </p:nvSpPr>
        <p:spPr bwMode="auto">
          <a:xfrm>
            <a:off x="2855792" y="2029674"/>
            <a:ext cx="8137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适用于每片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字数够用而位数不够时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接法：将各片的地址线、读写线、片选线并联即可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62200" y="4048126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8K ×16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F02E32C8-5FD8-4395-A206-D80E99786751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1149108-74F0-4775-BB86-5641D16A5B78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6D15BF1D-2CE4-417C-802F-3954B8F24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62" y="1422656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5. </a:t>
            </a:r>
            <a:r>
              <a:rPr lang="zh-CN" altLang="en-US" dirty="0">
                <a:latin typeface="Times New Roman" panose="02020603050405020304" pitchFamily="18" charset="0"/>
              </a:rPr>
              <a:t>存储器的扩展方法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">
            <a:extLst>
              <a:ext uri="{FF2B5EF4-FFF2-40B4-BE49-F238E27FC236}">
                <a16:creationId xmlns:a16="http://schemas.microsoft.com/office/drawing/2014/main" id="{2844CDAA-7596-AF49-D15B-6BCA3E881ADA}"/>
              </a:ext>
            </a:extLst>
          </p:cNvPr>
          <p:cNvSpPr/>
          <p:nvPr/>
        </p:nvSpPr>
        <p:spPr>
          <a:xfrm>
            <a:off x="-348343" y="516695"/>
            <a:ext cx="794346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8BE3684-65D2-828E-D439-6B4587E6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602218"/>
            <a:ext cx="73147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二进制数转换为十进制、八进制、十六进制数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917995-32F9-59DA-8BD6-8F4833BA09B8}"/>
              </a:ext>
            </a:extLst>
          </p:cNvPr>
          <p:cNvSpPr txBox="1"/>
          <p:nvPr/>
        </p:nvSpPr>
        <p:spPr>
          <a:xfrm>
            <a:off x="914399" y="1898780"/>
            <a:ext cx="10944809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(111011.101)</a:t>
            </a:r>
            <a:r>
              <a:rPr lang="en-US" altLang="zh-CN" sz="3200" baseline="-25000" dirty="0"/>
              <a:t>B</a:t>
            </a:r>
            <a:r>
              <a:rPr lang="en-US" altLang="zh-CN" sz="3200" dirty="0"/>
              <a:t>=(111 011.101)</a:t>
            </a:r>
            <a:r>
              <a:rPr lang="en-US" altLang="zh-CN" sz="3200" baseline="-25000" dirty="0"/>
              <a:t>B</a:t>
            </a:r>
            <a:r>
              <a:rPr lang="en-US" altLang="zh-CN" sz="3200" dirty="0"/>
              <a:t>=(73.5)</a:t>
            </a:r>
            <a:r>
              <a:rPr lang="en-US" altLang="zh-CN" sz="3200" baseline="-25000" dirty="0"/>
              <a:t>O</a:t>
            </a:r>
          </a:p>
          <a:p>
            <a:endParaRPr lang="zh-CN" altLang="en-US" sz="3200" dirty="0"/>
          </a:p>
          <a:p>
            <a:r>
              <a:rPr lang="en-US" altLang="zh-CN" sz="3200" dirty="0"/>
              <a:t>(111011.101)</a:t>
            </a:r>
            <a:r>
              <a:rPr lang="en-US" altLang="zh-CN" sz="3200" baseline="-25000" dirty="0"/>
              <a:t>B</a:t>
            </a:r>
            <a:r>
              <a:rPr lang="en-US" altLang="zh-CN" sz="3200" dirty="0"/>
              <a:t>=(0011 1011.1010)</a:t>
            </a:r>
            <a:r>
              <a:rPr lang="en-US" altLang="zh-CN" sz="3200" baseline="-25000" dirty="0"/>
              <a:t>B</a:t>
            </a:r>
            <a:r>
              <a:rPr lang="en-US" altLang="zh-CN" sz="3200" dirty="0"/>
              <a:t>=(3B.A)</a:t>
            </a:r>
            <a:r>
              <a:rPr lang="en-US" altLang="zh-CN" sz="3200" baseline="-25000" dirty="0"/>
              <a:t>H</a:t>
            </a:r>
          </a:p>
          <a:p>
            <a:endParaRPr lang="en-US" altLang="zh-CN" sz="3200" baseline="-25000" dirty="0"/>
          </a:p>
          <a:p>
            <a:r>
              <a:rPr lang="en-US" altLang="zh-CN" sz="3200" dirty="0"/>
              <a:t>(111011.101)</a:t>
            </a:r>
            <a:r>
              <a:rPr lang="en-US" altLang="zh-CN" sz="3200" baseline="-25000" dirty="0"/>
              <a:t>B</a:t>
            </a:r>
          </a:p>
          <a:p>
            <a:r>
              <a:rPr lang="en-US" altLang="zh-CN" sz="3200" dirty="0"/>
              <a:t>=1×2</a:t>
            </a:r>
            <a:r>
              <a:rPr lang="en-US" altLang="zh-CN" sz="3200" baseline="30000" dirty="0"/>
              <a:t>5</a:t>
            </a:r>
            <a:r>
              <a:rPr lang="en-US" altLang="zh-CN" sz="3200" dirty="0"/>
              <a:t>+1×2</a:t>
            </a:r>
            <a:r>
              <a:rPr lang="en-US" altLang="zh-CN" sz="3200" baseline="30000" dirty="0"/>
              <a:t>4</a:t>
            </a:r>
            <a:r>
              <a:rPr lang="en-US" altLang="zh-CN" sz="3200" dirty="0"/>
              <a:t>+1×2</a:t>
            </a:r>
            <a:r>
              <a:rPr lang="en-US" altLang="zh-CN" sz="3200" baseline="30000" dirty="0"/>
              <a:t>3</a:t>
            </a:r>
            <a:r>
              <a:rPr lang="en-US" altLang="zh-CN" sz="3200" dirty="0"/>
              <a:t>+0×2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+1×2</a:t>
            </a:r>
            <a:r>
              <a:rPr lang="en-US" altLang="zh-CN" sz="3200" baseline="30000" dirty="0"/>
              <a:t>1</a:t>
            </a:r>
            <a:r>
              <a:rPr lang="en-US" altLang="zh-CN" sz="3200" dirty="0"/>
              <a:t>+1×</a:t>
            </a:r>
            <a:r>
              <a:rPr lang="en-US" altLang="zh-CN" sz="3200" b="1" dirty="0"/>
              <a:t>2</a:t>
            </a:r>
            <a:r>
              <a:rPr lang="en-US" altLang="zh-CN" sz="3200" b="1" baseline="30000" dirty="0"/>
              <a:t>0</a:t>
            </a:r>
            <a:r>
              <a:rPr lang="en-US" altLang="zh-CN" sz="3200" dirty="0"/>
              <a:t>+1×2</a:t>
            </a:r>
            <a:r>
              <a:rPr lang="en-US" altLang="zh-CN" sz="3200" baseline="30000" dirty="0"/>
              <a:t>-1</a:t>
            </a:r>
            <a:r>
              <a:rPr lang="en-US" altLang="zh-CN" sz="3200" dirty="0"/>
              <a:t>+0×2</a:t>
            </a:r>
            <a:r>
              <a:rPr lang="en-US" altLang="zh-CN" sz="3200" baseline="30000" dirty="0"/>
              <a:t>-2</a:t>
            </a:r>
            <a:r>
              <a:rPr lang="en-US" altLang="zh-CN" sz="3200" dirty="0"/>
              <a:t>+1×2</a:t>
            </a:r>
            <a:r>
              <a:rPr lang="en-US" altLang="zh-CN" sz="3200" baseline="30000" dirty="0"/>
              <a:t>-3</a:t>
            </a:r>
          </a:p>
          <a:p>
            <a:r>
              <a:rPr lang="en-US" altLang="zh-CN" sz="3200" dirty="0"/>
              <a:t>=(59.625)</a:t>
            </a:r>
            <a:r>
              <a:rPr lang="en-US" altLang="zh-CN" sz="3200" baseline="-25000" dirty="0"/>
              <a:t>D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26D5C0-8B63-1B38-DB55-D01FB5C7B180}"/>
              </a:ext>
            </a:extLst>
          </p:cNvPr>
          <p:cNvSpPr txBox="1"/>
          <p:nvPr/>
        </p:nvSpPr>
        <p:spPr>
          <a:xfrm>
            <a:off x="8565502" y="1982758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二进制→八进制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A1DBB4-92F5-C69D-4CDB-91FBB0E944F4}"/>
              </a:ext>
            </a:extLst>
          </p:cNvPr>
          <p:cNvSpPr txBox="1"/>
          <p:nvPr/>
        </p:nvSpPr>
        <p:spPr>
          <a:xfrm>
            <a:off x="8629119" y="2895603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二进制→十六进制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DE80A0-931E-D622-1A40-46015B1C91F2}"/>
              </a:ext>
            </a:extLst>
          </p:cNvPr>
          <p:cNvSpPr txBox="1"/>
          <p:nvPr/>
        </p:nvSpPr>
        <p:spPr>
          <a:xfrm>
            <a:off x="8629119" y="5201401"/>
            <a:ext cx="2648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二进制→十进制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77A20-B5E9-5136-8B2B-79B0AFED0CB5}"/>
              </a:ext>
            </a:extLst>
          </p:cNvPr>
          <p:cNvSpPr txBox="1"/>
          <p:nvPr/>
        </p:nvSpPr>
        <p:spPr>
          <a:xfrm>
            <a:off x="5080337" y="5693843"/>
            <a:ext cx="203132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反过来也要会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E59E1BA-A738-B13B-1A1E-D7BCA42B8118}"/>
              </a:ext>
            </a:extLst>
          </p:cNvPr>
          <p:cNvSpPr txBox="1"/>
          <p:nvPr/>
        </p:nvSpPr>
        <p:spPr>
          <a:xfrm>
            <a:off x="5512719" y="1263556"/>
            <a:ext cx="55611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0,1,2,3,4,5,6,7,8,9,</a:t>
            </a:r>
            <a:r>
              <a:rPr lang="en-US" altLang="zh-CN" b="1" dirty="0"/>
              <a:t>10(A), 11(B),12(C),13(D),14(E),15(F)</a:t>
            </a:r>
          </a:p>
        </p:txBody>
      </p:sp>
    </p:spTree>
    <p:extLst>
      <p:ext uri="{BB962C8B-B14F-4D97-AF65-F5344CB8AC3E}">
        <p14:creationId xmlns:p14="http://schemas.microsoft.com/office/powerpoint/2010/main" val="3149561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994144" y="1987248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字扩展 </a:t>
            </a:r>
          </a:p>
        </p:txBody>
      </p:sp>
      <p:sp>
        <p:nvSpPr>
          <p:cNvPr id="2355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2674938" y="2819400"/>
          <a:ext cx="7383462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343840" imgH="2586240" progId="">
                  <p:embed/>
                </p:oleObj>
              </mc:Choice>
              <mc:Fallback>
                <p:oleObj r:id="rId2" imgW="5343840" imgH="2586240" progId="">
                  <p:embed/>
                  <p:pic>
                    <p:nvPicPr>
                      <p:cNvPr id="15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8" y="2819400"/>
                        <a:ext cx="7383462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3"/>
          <p:cNvSpPr txBox="1">
            <a:spLocks noChangeArrowheads="1"/>
          </p:cNvSpPr>
          <p:nvPr/>
        </p:nvSpPr>
        <p:spPr bwMode="auto">
          <a:xfrm>
            <a:off x="2625726" y="2316164"/>
            <a:ext cx="78898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适用于每片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位数够用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字数不够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362200" y="3962401"/>
            <a:ext cx="1828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16K ×8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</a:p>
        </p:txBody>
      </p:sp>
      <p:sp>
        <p:nvSpPr>
          <p:cNvPr id="9" name="矩形标注 8"/>
          <p:cNvSpPr>
            <a:spLocks noChangeArrowheads="1"/>
          </p:cNvSpPr>
          <p:nvPr/>
        </p:nvSpPr>
        <p:spPr bwMode="auto">
          <a:xfrm>
            <a:off x="812467" y="3013501"/>
            <a:ext cx="1447800" cy="830997"/>
          </a:xfrm>
          <a:prstGeom prst="wedgeRectCallout">
            <a:avLst>
              <a:gd name="adj1" fmla="val 30472"/>
              <a:gd name="adj2" fmla="val -113310"/>
            </a:avLst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需增加地址线</a:t>
            </a:r>
          </a:p>
        </p:txBody>
      </p:sp>
      <p:sp>
        <p:nvSpPr>
          <p:cNvPr id="10" name="圆角矩形 1">
            <a:extLst>
              <a:ext uri="{FF2B5EF4-FFF2-40B4-BE49-F238E27FC236}">
                <a16:creationId xmlns:a16="http://schemas.microsoft.com/office/drawing/2014/main" id="{130F4394-1BB5-4330-A108-8506FEA61FEF}"/>
              </a:ext>
            </a:extLst>
          </p:cNvPr>
          <p:cNvSpPr/>
          <p:nvPr/>
        </p:nvSpPr>
        <p:spPr>
          <a:xfrm>
            <a:off x="-348343" y="516695"/>
            <a:ext cx="3399887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85BDA16-1821-45AE-BF91-3117FF69F4F9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635144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随机存取存储器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7A90EEB7-BD8D-4DDB-AF53-736FAC631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24" y="1512994"/>
            <a:ext cx="411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eaLnBrk="0" fontAlgn="base" hangingPunct="0">
              <a:spcBef>
                <a:spcPct val="50000"/>
              </a:spcBef>
              <a:spcAft>
                <a:spcPct val="0"/>
              </a:spcAft>
              <a:defRPr kumimoji="1" sz="2600" b="1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5. </a:t>
            </a:r>
            <a:r>
              <a:rPr lang="zh-CN" altLang="en-US" dirty="0">
                <a:latin typeface="Times New Roman" panose="02020603050405020304" pitchFamily="18" charset="0"/>
              </a:rPr>
              <a:t>存储器的扩展方法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8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倒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型电阻网络</a:t>
            </a: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D/A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2584767"/>
            <a:ext cx="58535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D/A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转换器主要技术指标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182688"/>
            <a:ext cx="7163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A/D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转换器工作原理；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13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4" y="516695"/>
            <a:ext cx="678431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89" y="602218"/>
            <a:ext cx="62488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D/A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A/D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转换器及其应用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758496"/>
            <a:ext cx="7163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A/D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转换器主要技术指标；</a:t>
            </a:r>
            <a:r>
              <a:rPr kumimoji="1" lang="zh-CN" altLang="en-US" sz="24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5520FE-4219-A643-8912-4B3CABB971E1}"/>
              </a:ext>
            </a:extLst>
          </p:cNvPr>
          <p:cNvSpPr txBox="1"/>
          <p:nvPr/>
        </p:nvSpPr>
        <p:spPr>
          <a:xfrm>
            <a:off x="3927021" y="525780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10-7 </a:t>
            </a:r>
            <a:r>
              <a:rPr lang="zh-CN" altLang="en-US" dirty="0"/>
              <a:t>习题</a:t>
            </a:r>
          </a:p>
        </p:txBody>
      </p:sp>
    </p:spTree>
    <p:extLst>
      <p:ext uri="{BB962C8B-B14F-4D97-AF65-F5344CB8AC3E}">
        <p14:creationId xmlns:p14="http://schemas.microsoft.com/office/powerpoint/2010/main" val="38092560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ED3C86F-032E-168C-4820-56C636E98D3C}"/>
              </a:ext>
            </a:extLst>
          </p:cNvPr>
          <p:cNvGrpSpPr/>
          <p:nvPr/>
        </p:nvGrpSpPr>
        <p:grpSpPr>
          <a:xfrm>
            <a:off x="6096000" y="1070044"/>
            <a:ext cx="5060949" cy="1303363"/>
            <a:chOff x="2224025" y="5427874"/>
            <a:chExt cx="5074568" cy="141131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035046F3-5FDE-2EDE-C6A9-355E0D76FA80}"/>
                </a:ext>
              </a:extLst>
            </p:cNvPr>
            <p:cNvSpPr/>
            <p:nvPr/>
          </p:nvSpPr>
          <p:spPr>
            <a:xfrm>
              <a:off x="2252092" y="5505693"/>
              <a:ext cx="4993745" cy="1333491"/>
            </a:xfrm>
            <a:prstGeom prst="roundRect">
              <a:avLst/>
            </a:prstGeom>
            <a:solidFill>
              <a:srgbClr val="CC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693B83F7-7EA8-B80E-8FF3-1028E71347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24233" y="5929741"/>
            <a:ext cx="2174360" cy="909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02960" imgH="419040" progId="Equation.DSMT4">
                    <p:embed/>
                  </p:oleObj>
                </mc:Choice>
                <mc:Fallback>
                  <p:oleObj name="Equation" r:id="rId6" imgW="1002960" imgH="419040" progId="Equation.DSMT4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693B83F7-7EA8-B80E-8FF3-1028E71347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24233" y="5929741"/>
                          <a:ext cx="2174360" cy="9093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BF1A46D2-CF0F-8891-9D76-56B8AB785D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4025" y="6063977"/>
            <a:ext cx="2798175" cy="66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66680" imgH="253800" progId="Equation.DSMT4">
                    <p:embed/>
                  </p:oleObj>
                </mc:Choice>
                <mc:Fallback>
                  <p:oleObj name="Equation" r:id="rId8" imgW="1066680" imgH="253800" progId="Equation.DSMT4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BF1A46D2-CF0F-8891-9D76-56B8AB785D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4025" y="6063977"/>
                          <a:ext cx="2798175" cy="6662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6C0C7BA-1EA6-6DEF-A1B1-392D94EF2E54}"/>
                </a:ext>
              </a:extLst>
            </p:cNvPr>
            <p:cNvSpPr txBox="1"/>
            <p:nvPr/>
          </p:nvSpPr>
          <p:spPr>
            <a:xfrm>
              <a:off x="2252092" y="5427874"/>
              <a:ext cx="4505630" cy="499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模拟量与数字量的比例系数</a:t>
              </a:r>
              <a:r>
                <a:rPr lang="en-US" altLang="zh-CN" sz="2400" i="1" dirty="0"/>
                <a:t>K</a:t>
              </a:r>
              <a:r>
                <a:rPr lang="en-US" altLang="zh-CN" sz="2400" baseline="-25000" dirty="0"/>
                <a:t>u</a:t>
              </a:r>
              <a:r>
                <a:rPr lang="zh-CN" altLang="en-US" sz="2400" dirty="0"/>
                <a:t>：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1CCBEC-F88C-A633-5847-8AC07119583B}"/>
              </a:ext>
            </a:extLst>
          </p:cNvPr>
          <p:cNvGrpSpPr/>
          <p:nvPr/>
        </p:nvGrpSpPr>
        <p:grpSpPr>
          <a:xfrm>
            <a:off x="6250891" y="4856547"/>
            <a:ext cx="5050522" cy="1303363"/>
            <a:chOff x="2224025" y="5427874"/>
            <a:chExt cx="5064113" cy="141131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B24EC5FC-B189-2126-E66D-E9A936259D89}"/>
                </a:ext>
              </a:extLst>
            </p:cNvPr>
            <p:cNvSpPr/>
            <p:nvPr/>
          </p:nvSpPr>
          <p:spPr>
            <a:xfrm>
              <a:off x="2252092" y="5505693"/>
              <a:ext cx="4993745" cy="1333491"/>
            </a:xfrm>
            <a:prstGeom prst="roundRect">
              <a:avLst/>
            </a:prstGeom>
            <a:solidFill>
              <a:srgbClr val="CC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D6F722BE-9FD9-BAEE-69A2-E05E7FCCCC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9246" y="5931119"/>
            <a:ext cx="2148892" cy="907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990360" imgH="419040" progId="Equation.DSMT4">
                    <p:embed/>
                  </p:oleObj>
                </mc:Choice>
                <mc:Fallback>
                  <p:oleObj name="Equation" r:id="rId10" imgW="990360" imgH="41904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D6F722BE-9FD9-BAEE-69A2-E05E7FCCCC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139246" y="5931119"/>
                          <a:ext cx="2148892" cy="9076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D3BF9859-6C1A-32C4-E95E-181688E1A6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4025" y="6063977"/>
            <a:ext cx="2798175" cy="666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66680" imgH="253800" progId="Equation.DSMT4">
                    <p:embed/>
                  </p:oleObj>
                </mc:Choice>
                <mc:Fallback>
                  <p:oleObj name="Equation" r:id="rId8" imgW="1066680" imgH="2538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D3BF9859-6C1A-32C4-E95E-181688E1A6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224025" y="6063977"/>
                          <a:ext cx="2798175" cy="6662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67DF62A-4B27-8A62-98AD-3FFE0F2D8803}"/>
                </a:ext>
              </a:extLst>
            </p:cNvPr>
            <p:cNvSpPr txBox="1"/>
            <p:nvPr/>
          </p:nvSpPr>
          <p:spPr>
            <a:xfrm>
              <a:off x="2252092" y="5427874"/>
              <a:ext cx="4505630" cy="499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/>
                <a:t>模拟量与数字量的比例系数</a:t>
              </a:r>
              <a:r>
                <a:rPr lang="en-US" altLang="zh-CN" sz="2400" i="1" dirty="0"/>
                <a:t>K</a:t>
              </a:r>
              <a:r>
                <a:rPr lang="en-US" altLang="zh-CN" sz="2400" baseline="-25000" dirty="0"/>
                <a:t>u</a:t>
              </a:r>
              <a:r>
                <a:rPr lang="zh-CN" altLang="en-US" sz="2400" dirty="0"/>
                <a:t>：</a:t>
              </a:r>
            </a:p>
          </p:txBody>
        </p:sp>
      </p:grpSp>
      <p:graphicFrame>
        <p:nvGraphicFramePr>
          <p:cNvPr id="12" name="PA-Object 10">
            <a:extLst>
              <a:ext uri="{FF2B5EF4-FFF2-40B4-BE49-F238E27FC236}">
                <a16:creationId xmlns:a16="http://schemas.microsoft.com/office/drawing/2014/main" id="{DEB54267-EB92-042C-9B70-34DA9D0ADB1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444223" y="416218"/>
          <a:ext cx="5105400" cy="22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Visio 绘图" r:id="rId12" imgW="3333770" imgH="1485984" progId="">
                  <p:embed/>
                </p:oleObj>
              </mc:Choice>
              <mc:Fallback>
                <p:oleObj name="Microsoft Visio 绘图" r:id="rId12" imgW="3333770" imgH="1485984" progId="">
                  <p:embed/>
                  <p:pic>
                    <p:nvPicPr>
                      <p:cNvPr id="12" name="PA-Object 10">
                        <a:extLst>
                          <a:ext uri="{FF2B5EF4-FFF2-40B4-BE49-F238E27FC236}">
                            <a16:creationId xmlns:a16="http://schemas.microsoft.com/office/drawing/2014/main" id="{DEB54267-EB92-042C-9B70-34DA9D0ADB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223" y="416218"/>
                        <a:ext cx="5105400" cy="227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PA-Object 5">
            <a:extLst>
              <a:ext uri="{FF2B5EF4-FFF2-40B4-BE49-F238E27FC236}">
                <a16:creationId xmlns:a16="http://schemas.microsoft.com/office/drawing/2014/main" id="{E75E0620-501A-034E-7E95-5C4EBC3EC70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10701" y="3975310"/>
          <a:ext cx="5193323" cy="231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3515170" imgH="1573173" progId="Visio.Drawing.11">
                  <p:embed/>
                </p:oleObj>
              </mc:Choice>
              <mc:Fallback>
                <p:oleObj name="Visio" r:id="rId14" imgW="3515170" imgH="1573173" progId="Visio.Drawing.11">
                  <p:embed/>
                  <p:pic>
                    <p:nvPicPr>
                      <p:cNvPr id="13" name="PA-Object 5">
                        <a:extLst>
                          <a:ext uri="{FF2B5EF4-FFF2-40B4-BE49-F238E27FC236}">
                            <a16:creationId xmlns:a16="http://schemas.microsoft.com/office/drawing/2014/main" id="{E75E0620-501A-034E-7E95-5C4EBC3EC7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01" y="3975310"/>
                        <a:ext cx="5193323" cy="2319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77AE2429-EEAE-644F-F165-2D26559A2357}"/>
              </a:ext>
            </a:extLst>
          </p:cNvPr>
          <p:cNvSpPr txBox="1"/>
          <p:nvPr/>
        </p:nvSpPr>
        <p:spPr>
          <a:xfrm>
            <a:off x="6008435" y="361617"/>
            <a:ext cx="6109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二进制权电阻网络型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D/A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转换器 </a:t>
            </a:r>
            <a:endParaRPr lang="zh-CN" altLang="en-US" sz="2800" dirty="0"/>
          </a:p>
        </p:txBody>
      </p:sp>
      <p:sp>
        <p:nvSpPr>
          <p:cNvPr id="16" name="PA-文本框 5">
            <a:extLst>
              <a:ext uri="{FF2B5EF4-FFF2-40B4-BE49-F238E27FC236}">
                <a16:creationId xmlns:a16="http://schemas.microsoft.com/office/drawing/2014/main" id="{BB4AA206-3A22-8632-9394-E713C92CE21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39148" y="4086716"/>
            <a:ext cx="43933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倒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型电阻网络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D/A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转换器 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D231692-2DC9-831C-A5B2-D7DD69315CEA}"/>
              </a:ext>
            </a:extLst>
          </p:cNvPr>
          <p:cNvCxnSpPr>
            <a:cxnSpLocks/>
          </p:cNvCxnSpPr>
          <p:nvPr/>
        </p:nvCxnSpPr>
        <p:spPr>
          <a:xfrm flipH="1" flipV="1">
            <a:off x="10535920" y="2272767"/>
            <a:ext cx="81610" cy="5290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8DFA335-4D5F-A2FF-154F-ED9C6F3FD307}"/>
              </a:ext>
            </a:extLst>
          </p:cNvPr>
          <p:cNvCxnSpPr>
            <a:cxnSpLocks/>
          </p:cNvCxnSpPr>
          <p:nvPr/>
        </p:nvCxnSpPr>
        <p:spPr>
          <a:xfrm flipH="1" flipV="1">
            <a:off x="10652113" y="6090777"/>
            <a:ext cx="120308" cy="5538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PA-文本框 5">
            <a:extLst>
              <a:ext uri="{FF2B5EF4-FFF2-40B4-BE49-F238E27FC236}">
                <a16:creationId xmlns:a16="http://schemas.microsoft.com/office/drawing/2014/main" id="{985AFA22-0092-6A36-5A32-7EF8FFC8E7FC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87523" y="2900069"/>
            <a:ext cx="3124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电压虚短：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=u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=0</a:t>
            </a:r>
            <a:endParaRPr kumimoji="0" lang="en-US" altLang="zh-CN" sz="2400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电流虚断：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=I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kumimoji="0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=0</a:t>
            </a:r>
            <a:endParaRPr kumimoji="0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48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PA-矩形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kumimoji="0"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9464" name="PA-文本框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43892" y="3704124"/>
            <a:ext cx="2057400" cy="46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n-ea"/>
                <a:ea typeface="+mn-ea"/>
              </a:rPr>
              <a:t>D 111101…</a:t>
            </a:r>
          </a:p>
        </p:txBody>
      </p:sp>
      <p:sp>
        <p:nvSpPr>
          <p:cNvPr id="19465" name="PA-矩形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95309" y="3412759"/>
            <a:ext cx="1201379" cy="1044567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0" lang="en-US" altLang="zh-CN" sz="2400" b="1" dirty="0">
                <a:solidFill>
                  <a:srgbClr val="C00000"/>
                </a:solidFill>
                <a:latin typeface="+mn-ea"/>
                <a:ea typeface="+mn-ea"/>
              </a:rPr>
              <a:t>A/D</a:t>
            </a:r>
          </a:p>
        </p:txBody>
      </p:sp>
      <p:sp>
        <p:nvSpPr>
          <p:cNvPr id="19468" name="PA-文本框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71604" y="3704210"/>
            <a:ext cx="2500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0" lang="en-US" altLang="zh-CN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n-ea"/>
                <a:ea typeface="+mn-ea"/>
              </a:rPr>
              <a:t>A(</a:t>
            </a:r>
            <a:r>
              <a:rPr kumimoji="0" lang="zh-CN" altLang="en-US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n-ea"/>
                <a:ea typeface="+mn-ea"/>
              </a:rPr>
              <a:t>电压或电流</a:t>
            </a:r>
            <a:r>
              <a:rPr kumimoji="0" lang="en-US" altLang="zh-CN" sz="2400" b="1" dirty="0">
                <a:ln>
                  <a:solidFill>
                    <a:srgbClr val="005286"/>
                  </a:solidFill>
                </a:ln>
                <a:solidFill>
                  <a:srgbClr val="005286"/>
                </a:solidFill>
                <a:latin typeface="+mn-ea"/>
                <a:ea typeface="+mn-ea"/>
              </a:rPr>
              <a:t>)</a:t>
            </a:r>
            <a:endParaRPr kumimoji="0" lang="zh-CN" altLang="en-US" sz="2400" b="1" dirty="0">
              <a:ln>
                <a:solidFill>
                  <a:srgbClr val="005286"/>
                </a:solidFill>
              </a:ln>
              <a:solidFill>
                <a:srgbClr val="005286"/>
              </a:solidFill>
              <a:latin typeface="+mn-ea"/>
              <a:ea typeface="+mn-ea"/>
            </a:endParaRPr>
          </a:p>
        </p:txBody>
      </p:sp>
      <p:sp>
        <p:nvSpPr>
          <p:cNvPr id="13" name="PA-矩形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514601" y="2438400"/>
            <a:ext cx="71485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+mn-ea"/>
                <a:ea typeface="+mn-ea"/>
              </a:rPr>
              <a:t> 输入连续变化电压，输出为不连续的数字量</a:t>
            </a:r>
            <a:r>
              <a:rPr kumimoji="0" lang="en-US" altLang="zh-CN" sz="24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zh-CN" altLang="en-US" sz="24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PA-矩形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987330" y="5116233"/>
            <a:ext cx="42485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采样－保持－量化－编码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-圆角矩形 1">
            <a:extLst>
              <a:ext uri="{FF2B5EF4-FFF2-40B4-BE49-F238E27FC236}">
                <a16:creationId xmlns:a16="http://schemas.microsoft.com/office/drawing/2014/main" id="{3B257504-F357-4003-BE44-AF441326E5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-348343" y="516695"/>
            <a:ext cx="3194180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PA-文本框 5">
            <a:extLst>
              <a:ext uri="{FF2B5EF4-FFF2-40B4-BE49-F238E27FC236}">
                <a16:creationId xmlns:a16="http://schemas.microsoft.com/office/drawing/2014/main" id="{293BD0B8-FE3B-47D0-A4B8-CE0DE971D553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87090" y="602218"/>
            <a:ext cx="76004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 </a:t>
            </a: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数转换器 </a:t>
            </a:r>
          </a:p>
        </p:txBody>
      </p:sp>
      <p:sp>
        <p:nvSpPr>
          <p:cNvPr id="17" name="PA-文本框 5">
            <a:extLst>
              <a:ext uri="{FF2B5EF4-FFF2-40B4-BE49-F238E27FC236}">
                <a16:creationId xmlns:a16="http://schemas.microsoft.com/office/drawing/2014/main" id="{6E919A01-B6BD-4009-A1F2-2EB7805ABC2A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26939" y="1517922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1. A/D</a:t>
            </a: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工作原理 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0E60E2B-FC0F-4F4C-9350-6451EFC17A99}"/>
              </a:ext>
            </a:extLst>
          </p:cNvPr>
          <p:cNvSpPr/>
          <p:nvPr/>
        </p:nvSpPr>
        <p:spPr>
          <a:xfrm>
            <a:off x="4381619" y="3750098"/>
            <a:ext cx="905597" cy="369888"/>
          </a:xfrm>
          <a:prstGeom prst="right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CCEE51A-C494-4791-993B-1143038C23F5}"/>
              </a:ext>
            </a:extLst>
          </p:cNvPr>
          <p:cNvSpPr/>
          <p:nvPr/>
        </p:nvSpPr>
        <p:spPr>
          <a:xfrm>
            <a:off x="6890235" y="3750098"/>
            <a:ext cx="905597" cy="369888"/>
          </a:xfrm>
          <a:prstGeom prst="right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/>
      <p:bldP spid="19465" grpId="0" animBg="1"/>
      <p:bldP spid="19468" grpId="0"/>
      <p:bldP spid="13" grpId="0"/>
      <p:bldP spid="16" grpId="0"/>
      <p:bldP spid="17" grpId="0"/>
      <p:bldP spid="4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">
            <a:extLst>
              <a:ext uri="{FF2B5EF4-FFF2-40B4-BE49-F238E27FC236}">
                <a16:creationId xmlns:a16="http://schemas.microsoft.com/office/drawing/2014/main" id="{C745C560-078E-415A-9E2B-51AB9AFABEB7}"/>
              </a:ext>
            </a:extLst>
          </p:cNvPr>
          <p:cNvSpPr/>
          <p:nvPr/>
        </p:nvSpPr>
        <p:spPr>
          <a:xfrm>
            <a:off x="-348343" y="516695"/>
            <a:ext cx="2286871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1951334"/>
            <a:ext cx="4596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基本题：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题 共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40’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406A13FC-C82E-47D4-8E8C-A8419855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82" y="602218"/>
            <a:ext cx="22454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题型</a:t>
            </a:r>
            <a:r>
              <a:rPr lang="zh-CN" altLang="en-US" sz="2800" kern="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5" y="2584767"/>
            <a:ext cx="523813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分析题：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题共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30’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117904-CA2B-44B1-8166-FC9D0A11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396" y="3200444"/>
            <a:ext cx="646905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设计题：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3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题共</a:t>
            </a: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30’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15136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">
            <a:extLst>
              <a:ext uri="{FF2B5EF4-FFF2-40B4-BE49-F238E27FC236}">
                <a16:creationId xmlns:a16="http://schemas.microsoft.com/office/drawing/2014/main" id="{9A4BDC34-CBA4-481B-992B-450360A799B8}"/>
              </a:ext>
            </a:extLst>
          </p:cNvPr>
          <p:cNvSpPr/>
          <p:nvPr/>
        </p:nvSpPr>
        <p:spPr>
          <a:xfrm>
            <a:off x="-348342" y="242375"/>
            <a:ext cx="419753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CF7B253D-D2FD-4550-8F8F-70EE9D6F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090" y="327898"/>
            <a:ext cx="59089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带符号位的二进制码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CA0DE3-5074-4497-2972-A5B439B1EAD2}"/>
              </a:ext>
            </a:extLst>
          </p:cNvPr>
          <p:cNvGrpSpPr/>
          <p:nvPr/>
        </p:nvGrpSpPr>
        <p:grpSpPr>
          <a:xfrm>
            <a:off x="528011" y="4223877"/>
            <a:ext cx="11135975" cy="2455714"/>
            <a:chOff x="392708" y="4085957"/>
            <a:chExt cx="11135975" cy="245571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219318D-FE68-D13B-4AA2-A54F48EC89BD}"/>
                </a:ext>
              </a:extLst>
            </p:cNvPr>
            <p:cNvGrpSpPr/>
            <p:nvPr/>
          </p:nvGrpSpPr>
          <p:grpSpPr>
            <a:xfrm>
              <a:off x="9244988" y="4405809"/>
              <a:ext cx="1962272" cy="1074934"/>
              <a:chOff x="6930519" y="716831"/>
              <a:chExt cx="1962272" cy="107493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A9FEB5D-2769-CE51-963A-A573A82A44BF}"/>
                  </a:ext>
                </a:extLst>
              </p:cNvPr>
              <p:cNvSpPr txBox="1"/>
              <p:nvPr/>
            </p:nvSpPr>
            <p:spPr>
              <a:xfrm>
                <a:off x="7344095" y="716831"/>
                <a:ext cx="1548696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0000_0100</a:t>
                </a:r>
                <a:endParaRPr lang="zh-CN" altLang="en-US" sz="22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4A20B3-B46D-B2B3-A251-118A66E1C3C8}"/>
                  </a:ext>
                </a:extLst>
              </p:cNvPr>
              <p:cNvSpPr txBox="1"/>
              <p:nvPr/>
            </p:nvSpPr>
            <p:spPr>
              <a:xfrm>
                <a:off x="7344095" y="1031160"/>
                <a:ext cx="154869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Times New Roman" panose="02020603050405020304" pitchFamily="18" charset="0"/>
                  </a:rPr>
                  <a:t>1111_1010</a:t>
                </a:r>
                <a:endParaRPr lang="zh-CN" altLang="en-US" sz="2200" dirty="0"/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F7FD349-4A13-FEB5-B4CA-2CBDB7FFF199}"/>
                  </a:ext>
                </a:extLst>
              </p:cNvPr>
              <p:cNvGrpSpPr/>
              <p:nvPr/>
            </p:nvGrpSpPr>
            <p:grpSpPr>
              <a:xfrm>
                <a:off x="6930519" y="1028901"/>
                <a:ext cx="1890684" cy="762864"/>
                <a:chOff x="6930519" y="1028901"/>
                <a:chExt cx="1890684" cy="762864"/>
              </a:xfrm>
            </p:grpSpPr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9D91884F-21CB-AE8E-E475-2E38345D97C2}"/>
                    </a:ext>
                  </a:extLst>
                </p:cNvPr>
                <p:cNvSpPr txBox="1"/>
                <p:nvPr/>
              </p:nvSpPr>
              <p:spPr>
                <a:xfrm>
                  <a:off x="7344095" y="1345489"/>
                  <a:ext cx="1477108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2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Times New Roman" panose="02020603050405020304" pitchFamily="18" charset="0"/>
                    </a:rPr>
                    <a:t>1111_1110</a:t>
                  </a:r>
                </a:p>
              </p:txBody>
            </p:sp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EB70A2F9-1D32-C4F9-AF54-D54AD914E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5030" y="1400492"/>
                  <a:ext cx="147710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C03D3647-4873-AD6B-652E-7A9CADA303A7}"/>
                    </a:ext>
                  </a:extLst>
                </p:cNvPr>
                <p:cNvSpPr txBox="1"/>
                <p:nvPr/>
              </p:nvSpPr>
              <p:spPr>
                <a:xfrm>
                  <a:off x="6930519" y="1028901"/>
                  <a:ext cx="28135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200" dirty="0"/>
                    <a:t>+</a:t>
                  </a:r>
                  <a:endParaRPr lang="zh-CN" altLang="en-US" sz="2200" dirty="0"/>
                </a:p>
              </p:txBody>
            </p: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EA91DAC-2C06-B173-D247-AEBEAB5CC10B}"/>
                </a:ext>
              </a:extLst>
            </p:cNvPr>
            <p:cNvSpPr txBox="1"/>
            <p:nvPr/>
          </p:nvSpPr>
          <p:spPr>
            <a:xfrm>
              <a:off x="2952030" y="4085957"/>
              <a:ext cx="23407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-6: </a:t>
              </a:r>
            </a:p>
            <a:p>
              <a:r>
                <a:rPr lang="zh-CN" altLang="en-US" sz="2200" dirty="0"/>
                <a:t>原码：</a:t>
              </a:r>
              <a:r>
                <a:rPr lang="en-US" altLang="zh-CN" sz="2200" dirty="0"/>
                <a:t>1000_0110</a:t>
              </a:r>
            </a:p>
            <a:p>
              <a:r>
                <a:rPr lang="zh-CN" altLang="en-US" sz="2200" dirty="0"/>
                <a:t>反码：</a:t>
              </a:r>
              <a:r>
                <a:rPr lang="en-US" altLang="zh-CN" sz="2200" dirty="0"/>
                <a:t>1111_1001</a:t>
              </a:r>
            </a:p>
            <a:p>
              <a:r>
                <a:rPr lang="zh-CN" altLang="en-US" sz="2200" dirty="0"/>
                <a:t>补码：</a:t>
              </a:r>
              <a:r>
                <a:rPr lang="en-US" altLang="zh-CN" sz="2200" dirty="0"/>
                <a:t>1111_1010</a:t>
              </a:r>
              <a:endParaRPr lang="zh-CN" altLang="en-US" sz="22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713153E-8131-A9C1-7A72-6A97DE4AE720}"/>
                </a:ext>
              </a:extLst>
            </p:cNvPr>
            <p:cNvSpPr txBox="1"/>
            <p:nvPr/>
          </p:nvSpPr>
          <p:spPr>
            <a:xfrm>
              <a:off x="460608" y="4085957"/>
              <a:ext cx="234070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+4: </a:t>
              </a:r>
            </a:p>
            <a:p>
              <a:r>
                <a:rPr lang="zh-CN" altLang="en-US" sz="2200" dirty="0"/>
                <a:t>原码：</a:t>
              </a:r>
              <a:r>
                <a:rPr lang="en-US" altLang="zh-CN" sz="2200" dirty="0"/>
                <a:t>0000_0100</a:t>
              </a:r>
            </a:p>
            <a:p>
              <a:r>
                <a:rPr lang="zh-CN" altLang="en-US" sz="2200" dirty="0"/>
                <a:t>反码：</a:t>
              </a:r>
              <a:r>
                <a:rPr lang="en-US" altLang="zh-CN" sz="2200" dirty="0"/>
                <a:t>0000_0100</a:t>
              </a:r>
            </a:p>
            <a:p>
              <a:r>
                <a:rPr lang="zh-CN" altLang="en-US" sz="2200" dirty="0"/>
                <a:t>补码：</a:t>
              </a:r>
              <a:r>
                <a:rPr lang="en-US" altLang="zh-CN" sz="2200" dirty="0"/>
                <a:t>0000_0100</a:t>
              </a:r>
              <a:endParaRPr lang="zh-CN" altLang="en-US" sz="22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43B47FA-A3F2-8AB9-A4E4-4F68129DDF5E}"/>
                </a:ext>
              </a:extLst>
            </p:cNvPr>
            <p:cNvSpPr txBox="1"/>
            <p:nvPr/>
          </p:nvSpPr>
          <p:spPr>
            <a:xfrm>
              <a:off x="6089357" y="4720138"/>
              <a:ext cx="30636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[4-6]</a:t>
              </a:r>
              <a:r>
                <a:rPr lang="zh-CN" altLang="en-US" sz="2200" baseline="-25000" dirty="0"/>
                <a:t>补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 [4]</a:t>
              </a:r>
              <a:r>
                <a:rPr lang="zh-CN" altLang="en-US" sz="2200" baseline="-25000" dirty="0"/>
                <a:t>补</a:t>
              </a:r>
              <a:r>
                <a:rPr lang="en-US" altLang="zh-CN" sz="2200" dirty="0"/>
                <a:t> + [-6]</a:t>
              </a:r>
              <a:r>
                <a:rPr lang="zh-CN" altLang="en-US" sz="2200" baseline="-25000" dirty="0"/>
                <a:t>补</a:t>
              </a:r>
              <a:r>
                <a:rPr lang="zh-CN" altLang="en-US" sz="2200" dirty="0"/>
                <a:t> </a:t>
              </a:r>
              <a:r>
                <a:rPr lang="en-US" altLang="zh-CN" sz="2200" dirty="0"/>
                <a:t>=</a:t>
              </a:r>
              <a:endParaRPr lang="zh-CN" altLang="en-US" sz="22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DAD20E-FDC9-177E-2285-C3C0E3764F14}"/>
                </a:ext>
              </a:extLst>
            </p:cNvPr>
            <p:cNvSpPr txBox="1"/>
            <p:nvPr/>
          </p:nvSpPr>
          <p:spPr>
            <a:xfrm>
              <a:off x="10741600" y="5333407"/>
              <a:ext cx="78708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/>
                <a:t>补码结果</a:t>
              </a:r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A644F6FD-62C0-E40F-F833-86058B3AD762}"/>
                </a:ext>
              </a:extLst>
            </p:cNvPr>
            <p:cNvCxnSpPr>
              <a:stCxn id="27" idx="1"/>
            </p:cNvCxnSpPr>
            <p:nvPr/>
          </p:nvCxnSpPr>
          <p:spPr>
            <a:xfrm flipH="1" flipV="1">
              <a:off x="10556179" y="5469733"/>
              <a:ext cx="185421" cy="248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6FB656A-51BA-1FCD-C2E8-6792A5D1839E}"/>
                </a:ext>
              </a:extLst>
            </p:cNvPr>
            <p:cNvSpPr txBox="1"/>
            <p:nvPr/>
          </p:nvSpPr>
          <p:spPr>
            <a:xfrm>
              <a:off x="5519016" y="5772230"/>
              <a:ext cx="44342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/>
                <a:t>[1111_1110]</a:t>
              </a:r>
              <a:r>
                <a:rPr lang="zh-CN" altLang="en-US" sz="2200" baseline="-25000" dirty="0"/>
                <a:t>补</a:t>
              </a:r>
              <a:r>
                <a:rPr lang="en-US" altLang="zh-CN" sz="2200" dirty="0"/>
                <a:t>=[1111_1101]</a:t>
              </a:r>
              <a:r>
                <a:rPr lang="zh-CN" altLang="en-US" sz="2200" baseline="-25000" dirty="0"/>
                <a:t>反</a:t>
              </a:r>
              <a:endParaRPr lang="en-US" altLang="zh-CN" sz="2200" baseline="-25000" dirty="0"/>
            </a:p>
            <a:p>
              <a:r>
                <a:rPr lang="en-US" altLang="zh-CN" sz="2200" dirty="0"/>
                <a:t>                         =[1000_0010]</a:t>
              </a:r>
              <a:r>
                <a:rPr lang="zh-CN" altLang="en-US" sz="2200" baseline="-25000" dirty="0"/>
                <a:t>原</a:t>
              </a:r>
              <a:r>
                <a:rPr lang="en-US" altLang="zh-CN" sz="2200" dirty="0"/>
                <a:t>=-2</a:t>
              </a:r>
              <a:endParaRPr lang="zh-CN" altLang="en-US" sz="22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9096468-DF86-466A-935E-5AE8F29A0A7D}"/>
                </a:ext>
              </a:extLst>
            </p:cNvPr>
            <p:cNvSpPr txBox="1"/>
            <p:nvPr/>
          </p:nvSpPr>
          <p:spPr>
            <a:xfrm>
              <a:off x="392708" y="5855142"/>
              <a:ext cx="4836189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补码运算时候，两个加数的位数要一致，用稍多一点位数计算，避免结果溢出</a:t>
              </a:r>
              <a:endParaRPr lang="en-US" altLang="zh-C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E04382-293E-F4B8-93A7-8D072C456B07}"/>
                  </a:ext>
                </a:extLst>
              </p:cNvPr>
              <p:cNvSpPr txBox="1"/>
              <p:nvPr/>
            </p:nvSpPr>
            <p:spPr>
              <a:xfrm>
                <a:off x="868026" y="1579494"/>
                <a:ext cx="8925841" cy="2426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2640"/>
                  </a:lnSpc>
                </a:pPr>
                <a:r>
                  <a:rPr lang="zh-CN" altLang="en-US" sz="2200" dirty="0"/>
                  <a:t>正数 </a:t>
                </a:r>
                <a:r>
                  <a:rPr lang="en-US" altLang="zh-CN" sz="2200" b="1" dirty="0"/>
                  <a:t>+X</a:t>
                </a:r>
                <a:r>
                  <a:rPr lang="zh-CN" altLang="en-US" sz="2200" dirty="0"/>
                  <a:t>：原码、反码、补码均相同，符号位为</a:t>
                </a:r>
                <a:r>
                  <a:rPr lang="en-US" altLang="zh-CN" sz="2200" dirty="0"/>
                  <a:t>0</a:t>
                </a:r>
                <a:r>
                  <a:rPr lang="zh-CN" altLang="en-US" sz="2200" dirty="0"/>
                  <a:t>，表示方式：</a:t>
                </a:r>
                <a:r>
                  <a:rPr lang="en-US" altLang="zh-CN" sz="2200" dirty="0"/>
                  <a:t>0_</a:t>
                </a:r>
                <a:r>
                  <a:rPr lang="zh-CN" altLang="en-US" sz="2200" dirty="0"/>
                  <a:t>绝对值</a:t>
                </a:r>
                <a:endParaRPr lang="en-US" altLang="zh-CN" sz="2200" dirty="0"/>
              </a:p>
              <a:p>
                <a:pPr>
                  <a:lnSpc>
                    <a:spcPts val="2640"/>
                  </a:lnSpc>
                </a:pPr>
                <a:endParaRPr lang="en-US" altLang="zh-CN" sz="2200" dirty="0"/>
              </a:p>
              <a:p>
                <a:pPr>
                  <a:lnSpc>
                    <a:spcPts val="2640"/>
                  </a:lnSpc>
                </a:pPr>
                <a:r>
                  <a:rPr lang="zh-CN" altLang="en-US" sz="2200" dirty="0"/>
                  <a:t>负数</a:t>
                </a:r>
                <a:r>
                  <a:rPr lang="zh-CN" altLang="en-US" sz="2200" b="1" dirty="0"/>
                  <a:t> </a:t>
                </a:r>
                <a:r>
                  <a:rPr lang="en-US" altLang="zh-CN" sz="2200" b="1" dirty="0"/>
                  <a:t>-X</a:t>
                </a:r>
                <a:r>
                  <a:rPr lang="zh-CN" altLang="en-US" sz="2200" dirty="0"/>
                  <a:t>：符号位为</a:t>
                </a:r>
                <a:r>
                  <a:rPr lang="en-US" altLang="zh-CN" sz="2200" dirty="0"/>
                  <a:t>1</a:t>
                </a:r>
              </a:p>
              <a:p>
                <a:pPr>
                  <a:lnSpc>
                    <a:spcPts val="2640"/>
                  </a:lnSpc>
                </a:pPr>
                <a:r>
                  <a:rPr lang="en-US" altLang="zh-CN" sz="2200" dirty="0"/>
                  <a:t>	</a:t>
                </a:r>
                <a:r>
                  <a:rPr lang="zh-CN" altLang="en-US" sz="2200" dirty="0"/>
                  <a:t>表示方式：</a:t>
                </a:r>
                <a:endParaRPr lang="en-US" altLang="zh-CN" sz="2200" dirty="0"/>
              </a:p>
              <a:p>
                <a:pPr>
                  <a:lnSpc>
                    <a:spcPts val="2640"/>
                  </a:lnSpc>
                </a:pPr>
                <a:r>
                  <a:rPr lang="en-US" altLang="zh-CN" sz="2200" dirty="0"/>
                  <a:t>		</a:t>
                </a:r>
                <a:r>
                  <a:rPr lang="zh-CN" altLang="en-US" sz="2200" dirty="0"/>
                  <a:t>原码：</a:t>
                </a:r>
                <a:r>
                  <a:rPr lang="en-US" altLang="zh-CN" sz="2200" b="1" dirty="0"/>
                  <a:t>1</a:t>
                </a:r>
                <a:r>
                  <a:rPr lang="en-US" altLang="zh-CN" sz="2200" dirty="0"/>
                  <a:t> </a:t>
                </a:r>
                <a:r>
                  <a:rPr lang="en-US" altLang="zh-CN" sz="2200" b="1" dirty="0"/>
                  <a:t>X</a:t>
                </a:r>
                <a:r>
                  <a:rPr lang="en-US" altLang="zh-CN" sz="2200" dirty="0"/>
                  <a:t>; </a:t>
                </a:r>
              </a:p>
              <a:p>
                <a:pPr>
                  <a:lnSpc>
                    <a:spcPts val="2640"/>
                  </a:lnSpc>
                </a:pPr>
                <a:r>
                  <a:rPr lang="en-US" altLang="zh-CN" sz="2200" dirty="0"/>
                  <a:t>		</a:t>
                </a:r>
                <a:r>
                  <a:rPr lang="zh-CN" altLang="en-US" sz="2200" dirty="0"/>
                  <a:t>反码：</a:t>
                </a:r>
                <a:r>
                  <a:rPr lang="en-US" altLang="zh-CN" sz="2200" b="1" dirty="0"/>
                  <a:t>1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altLang="zh-CN" sz="2200" dirty="0"/>
                  <a:t>;</a:t>
                </a:r>
              </a:p>
              <a:p>
                <a:pPr>
                  <a:lnSpc>
                    <a:spcPts val="2640"/>
                  </a:lnSpc>
                </a:pPr>
                <a:r>
                  <a:rPr lang="en-US" altLang="zh-CN" sz="2200" dirty="0"/>
                  <a:t>		</a:t>
                </a:r>
                <a:r>
                  <a:rPr lang="zh-CN" altLang="en-US" sz="2200" dirty="0"/>
                  <a:t>补码：</a:t>
                </a:r>
                <a:r>
                  <a:rPr lang="en-US" altLang="zh-CN" sz="2200" b="1" dirty="0"/>
                  <a:t>1</a:t>
                </a:r>
                <a:r>
                  <a:rPr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9E04382-293E-F4B8-93A7-8D072C45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6" y="1579494"/>
                <a:ext cx="8925841" cy="2426305"/>
              </a:xfrm>
              <a:prstGeom prst="rect">
                <a:avLst/>
              </a:prstGeom>
              <a:blipFill>
                <a:blip r:embed="rId3"/>
                <a:stretch>
                  <a:fillRect l="-887" t="-1759" r="-273" b="-4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A58F913-09FA-D061-B97F-B1173A5E58A1}"/>
              </a:ext>
            </a:extLst>
          </p:cNvPr>
          <p:cNvSpPr txBox="1"/>
          <p:nvPr/>
        </p:nvSpPr>
        <p:spPr>
          <a:xfrm>
            <a:off x="868026" y="1094756"/>
            <a:ext cx="27398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/>
              <a:t>设 </a:t>
            </a:r>
            <a:r>
              <a:rPr lang="en-US" altLang="zh-CN" sz="2200" b="1" dirty="0"/>
              <a:t>X = </a:t>
            </a:r>
            <a:r>
              <a:rPr lang="zh-CN" altLang="en-US" sz="2200" b="1" dirty="0"/>
              <a:t>数值的绝对值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C5B5FB-3DDD-2E2A-51EE-F82CE3AB25A6}"/>
              </a:ext>
            </a:extLst>
          </p:cNvPr>
          <p:cNvSpPr txBox="1"/>
          <p:nvPr/>
        </p:nvSpPr>
        <p:spPr>
          <a:xfrm>
            <a:off x="7982895" y="3468508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/>
              <a:t>运算时候，符号位要对齐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191380-9925-F15C-C0B3-1F99D9000300}"/>
              </a:ext>
            </a:extLst>
          </p:cNvPr>
          <p:cNvSpPr txBox="1"/>
          <p:nvPr/>
        </p:nvSpPr>
        <p:spPr>
          <a:xfrm>
            <a:off x="8477367" y="131222"/>
            <a:ext cx="2178802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-11</a:t>
            </a:r>
            <a:r>
              <a:rPr lang="zh-CN" altLang="en-US" sz="2800" dirty="0"/>
              <a:t>的源码：</a:t>
            </a:r>
            <a:endParaRPr lang="en-US" altLang="zh-CN" sz="2800" dirty="0"/>
          </a:p>
          <a:p>
            <a:r>
              <a:rPr lang="en-US" altLang="zh-CN" sz="2800" dirty="0"/>
              <a:t>-11</a:t>
            </a:r>
            <a:r>
              <a:rPr lang="zh-CN" altLang="en-US" sz="2800" dirty="0"/>
              <a:t>的反码：</a:t>
            </a:r>
            <a:endParaRPr lang="en-US" altLang="zh-CN" sz="2800" dirty="0"/>
          </a:p>
          <a:p>
            <a:r>
              <a:rPr lang="en-US" altLang="zh-CN" sz="2800" dirty="0"/>
              <a:t>-11</a:t>
            </a:r>
            <a:r>
              <a:rPr lang="zh-CN" altLang="en-US" sz="2800" dirty="0"/>
              <a:t>的补码：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7698A4-C6AA-E9BF-7550-65D906E811F8}"/>
              </a:ext>
            </a:extLst>
          </p:cNvPr>
          <p:cNvSpPr txBox="1"/>
          <p:nvPr/>
        </p:nvSpPr>
        <p:spPr>
          <a:xfrm>
            <a:off x="6947006" y="178409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47483F-5B44-75D3-2FBA-DDF138634175}"/>
              </a:ext>
            </a:extLst>
          </p:cNvPr>
          <p:cNvSpPr txBox="1"/>
          <p:nvPr/>
        </p:nvSpPr>
        <p:spPr>
          <a:xfrm>
            <a:off x="10876903" y="178409"/>
            <a:ext cx="12282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1 1011</a:t>
            </a:r>
          </a:p>
          <a:p>
            <a:r>
              <a:rPr lang="en-US" altLang="zh-CN" sz="2800" dirty="0"/>
              <a:t>1 0100</a:t>
            </a:r>
          </a:p>
          <a:p>
            <a:r>
              <a:rPr lang="en-US" altLang="zh-CN" sz="2800" dirty="0"/>
              <a:t>1 0101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67682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1">
            <a:extLst>
              <a:ext uri="{FF2B5EF4-FFF2-40B4-BE49-F238E27FC236}">
                <a16:creationId xmlns:a16="http://schemas.microsoft.com/office/drawing/2014/main" id="{8390ACD8-4AEF-1955-6526-E807ECD5C59B}"/>
              </a:ext>
            </a:extLst>
          </p:cNvPr>
          <p:cNvSpPr/>
          <p:nvPr/>
        </p:nvSpPr>
        <p:spPr>
          <a:xfrm>
            <a:off x="-348342" y="333815"/>
            <a:ext cx="7307942" cy="694266"/>
          </a:xfrm>
          <a:prstGeom prst="roundRect">
            <a:avLst>
              <a:gd name="adj" fmla="val 50000"/>
            </a:avLst>
          </a:prstGeom>
          <a:solidFill>
            <a:srgbClr val="86DEE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A69389-B7DE-D3D3-AE8B-7CCAF9E2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56" y="1869846"/>
            <a:ext cx="7237152" cy="28866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B47C51-283C-1939-2F72-CB2FAAC3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2" y="1539891"/>
            <a:ext cx="4864556" cy="3778218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4CD5CF7C-8B2D-570A-AB99-EA73FCD25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35" y="505558"/>
            <a:ext cx="72117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BCD</a:t>
            </a:r>
            <a:r>
              <a:rPr kumimoji="1" lang="zh-CN" altLang="en-US" sz="2600" b="1" dirty="0">
                <a:solidFill>
                  <a:srgbClr val="0052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码、余三码、格雷码、奇偶校验码；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EB5DA-582A-16A1-70A4-555D0E92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565" y="5342792"/>
            <a:ext cx="5619750" cy="10096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E2FA4D-A01D-E841-F8FB-F3D4E4EC2095}"/>
              </a:ext>
            </a:extLst>
          </p:cNvPr>
          <p:cNvSpPr txBox="1"/>
          <p:nvPr/>
        </p:nvSpPr>
        <p:spPr>
          <a:xfrm>
            <a:off x="8194551" y="288907"/>
            <a:ext cx="3376245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70.4</a:t>
            </a:r>
            <a:r>
              <a:rPr lang="zh-CN" altLang="en-US" sz="3200" dirty="0"/>
              <a:t>的</a:t>
            </a:r>
            <a:r>
              <a:rPr lang="en-US" altLang="zh-CN" sz="3200" dirty="0"/>
              <a:t>8421BCD</a:t>
            </a:r>
            <a:r>
              <a:rPr lang="zh-CN" altLang="en-US" sz="3200" dirty="0"/>
              <a:t>码</a:t>
            </a:r>
            <a:endParaRPr lang="en-US" altLang="zh-CN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29370C-4B50-06E9-C622-8D57FB05CD3C}"/>
              </a:ext>
            </a:extLst>
          </p:cNvPr>
          <p:cNvSpPr txBox="1"/>
          <p:nvPr/>
        </p:nvSpPr>
        <p:spPr>
          <a:xfrm>
            <a:off x="8194551" y="1068394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0111 0000 . 0100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43056D-FBA4-BA14-E96B-9B2551BF5DF1}"/>
              </a:ext>
            </a:extLst>
          </p:cNvPr>
          <p:cNvSpPr txBox="1"/>
          <p:nvPr/>
        </p:nvSpPr>
        <p:spPr>
          <a:xfrm>
            <a:off x="6947006" y="178409"/>
            <a:ext cx="1005403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练习</a:t>
            </a:r>
          </a:p>
        </p:txBody>
      </p:sp>
    </p:spTree>
    <p:extLst>
      <p:ext uri="{BB962C8B-B14F-4D97-AF65-F5344CB8AC3E}">
        <p14:creationId xmlns:p14="http://schemas.microsoft.com/office/powerpoint/2010/main" val="6627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983A182B-1C22-5147-93EB-892ABC2FC650}" vid="{7B1A88F5-4F65-5B45-8193-A3DA4C3E529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637043120006717608</Template>
  <TotalTime>2765</TotalTime>
  <Words>4792</Words>
  <Application>Microsoft Office PowerPoint</Application>
  <PresentationFormat>宽屏</PresentationFormat>
  <Paragraphs>1095</Paragraphs>
  <Slides>74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74</vt:i4>
      </vt:variant>
    </vt:vector>
  </HeadingPairs>
  <TitlesOfParts>
    <vt:vector size="96" baseType="lpstr">
      <vt:lpstr>Adobe 黑体 Std R</vt:lpstr>
      <vt:lpstr>Songti SC</vt:lpstr>
      <vt:lpstr>Songti SC Black</vt:lpstr>
      <vt:lpstr>等线</vt:lpstr>
      <vt:lpstr>等线 Light</vt:lpstr>
      <vt:lpstr>黑体</vt:lpstr>
      <vt:lpstr>华文中宋</vt:lpstr>
      <vt:lpstr>宋体</vt:lpstr>
      <vt:lpstr>微软雅黑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Equation</vt:lpstr>
      <vt:lpstr>Visio</vt:lpstr>
      <vt:lpstr>Microsoft Visio 绘图</vt:lpstr>
      <vt:lpstr>PBrush</vt:lpstr>
      <vt:lpstr>BMP 图象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CT74LS161和CT74LS163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Lingyun Han;张帅</dc:creator>
  <cp:lastModifiedBy>Shaoxian Li</cp:lastModifiedBy>
  <cp:revision>158</cp:revision>
  <dcterms:created xsi:type="dcterms:W3CDTF">2019-09-16T14:38:03Z</dcterms:created>
  <dcterms:modified xsi:type="dcterms:W3CDTF">2024-11-29T03:23:00Z</dcterms:modified>
</cp:coreProperties>
</file>